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33" r:id="rId2"/>
    <p:sldId id="335" r:id="rId3"/>
    <p:sldId id="257" r:id="rId4"/>
    <p:sldId id="334" r:id="rId5"/>
    <p:sldId id="297" r:id="rId6"/>
    <p:sldId id="294" r:id="rId7"/>
    <p:sldId id="320" r:id="rId8"/>
    <p:sldId id="292" r:id="rId9"/>
    <p:sldId id="328" r:id="rId10"/>
    <p:sldId id="322" r:id="rId11"/>
    <p:sldId id="336" r:id="rId12"/>
    <p:sldId id="337" r:id="rId13"/>
    <p:sldId id="3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3DEDF-7B44-484F-BD10-CD47A3806FF4}">
          <p14:sldIdLst>
            <p14:sldId id="333"/>
          </p14:sldIdLst>
        </p14:section>
        <p14:section name="Insights" id="{E7090A2E-E8D0-7948-9358-F76CDCB2EF62}">
          <p14:sldIdLst>
            <p14:sldId id="335"/>
            <p14:sldId id="257"/>
            <p14:sldId id="334"/>
            <p14:sldId id="297"/>
            <p14:sldId id="294"/>
            <p14:sldId id="320"/>
            <p14:sldId id="292"/>
            <p14:sldId id="328"/>
            <p14:sldId id="322"/>
          </p14:sldIdLst>
        </p14:section>
        <p14:section name="UXR Assimilation" id="{F32A38DD-4232-E240-A1A3-7C1451697A08}">
          <p14:sldIdLst>
            <p14:sldId id="336"/>
            <p14:sldId id="337"/>
            <p14:sldId id="33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Procopio" initials="DP" lastIdx="1" clrIdx="0">
    <p:extLst>
      <p:ext uri="{19B8F6BF-5375-455C-9EA6-DF929625EA0E}">
        <p15:presenceInfo xmlns:p15="http://schemas.microsoft.com/office/powerpoint/2012/main" userId="S::dawn.procopio@vividseats.com::78a25818-8840-4cb7-a737-aab613698e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C001"/>
    <a:srgbClr val="BFC0CB"/>
    <a:srgbClr val="EAE5E6"/>
    <a:srgbClr val="E9E5E6"/>
    <a:srgbClr val="D1D1D1"/>
    <a:srgbClr val="74CED2"/>
    <a:srgbClr val="E69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B602D-901F-9942-8D39-7AB5E2AD5CF6}" v="1" dt="2021-10-15T18:22:25.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p:restoredTop sz="96638"/>
  </p:normalViewPr>
  <p:slideViewPr>
    <p:cSldViewPr snapToGrid="0" snapToObjects="1">
      <p:cViewPr varScale="1">
        <p:scale>
          <a:sx n="154" d="100"/>
          <a:sy n="154" d="100"/>
        </p:scale>
        <p:origin x="108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Procopio" userId="78a25818-8840-4cb7-a737-aab613698e42" providerId="ADAL" clId="{24BB602D-901F-9942-8D39-7AB5E2AD5CF6}"/>
    <pc:docChg chg="modSld">
      <pc:chgData name="Dawn Procopio" userId="78a25818-8840-4cb7-a737-aab613698e42" providerId="ADAL" clId="{24BB602D-901F-9942-8D39-7AB5E2AD5CF6}" dt="2021-10-15T18:22:34.293" v="2" actId="20577"/>
      <pc:docMkLst>
        <pc:docMk/>
      </pc:docMkLst>
      <pc:sldChg chg="modSp mod">
        <pc:chgData name="Dawn Procopio" userId="78a25818-8840-4cb7-a737-aab613698e42" providerId="ADAL" clId="{24BB602D-901F-9942-8D39-7AB5E2AD5CF6}" dt="2021-10-15T18:22:34.293" v="2" actId="20577"/>
        <pc:sldMkLst>
          <pc:docMk/>
          <pc:sldMk cId="1834201131" sldId="339"/>
        </pc:sldMkLst>
        <pc:spChg chg="mod">
          <ac:chgData name="Dawn Procopio" userId="78a25818-8840-4cb7-a737-aab613698e42" providerId="ADAL" clId="{24BB602D-901F-9942-8D39-7AB5E2AD5CF6}" dt="2021-10-15T18:22:34.293" v="2" actId="20577"/>
          <ac:spMkLst>
            <pc:docMk/>
            <pc:sldMk cId="1834201131" sldId="339"/>
            <ac:spMk id="4" creationId="{2E9BCE87-FE43-8949-A493-0A0871C839FA}"/>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Users/dawn.procopio/Downloads/card_export-dataset-export-Untitled%20Project-describe-Prefers%20Vivid%20(=1)%20o-1t2u1i16o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vividseats-my.sharepoint.com/personal/dawn_procopio_vividseats_com/Documents/Custom%20Metrics%20-%20Search%20Competitive%20Testing.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vividseats-my.sharepoint.com/personal/dawn_procopio_vividseats_com/Documents/Custom%20Metrics%20-%20Search%20Competitive%20Testing.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vividseats-my.sharepoint.com/personal/dawn_procopio_vividseats_com/Documents/Custom%20Metrics%20-%20Search%20Competitive%20Testing.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strRef>
          <c:f>'1 Prefers Vivid (=1) over C'!$E$15</c:f>
          <c:strCache>
            <c:ptCount val="1"/>
            <c:pt idx="0">
              <c:v>Percentage of Participants Preferring Competitor vs Vivid</c:v>
            </c:pt>
          </c:strCache>
        </c:strRef>
      </c:tx>
      <c:overlay val="0"/>
      <c:txPr>
        <a:bodyPr/>
        <a:lstStyle/>
        <a:p>
          <a:pPr>
            <a:defRPr sz="1600">
              <a:solidFill>
                <a:schemeClr val="tx1">
                  <a:lumMod val="50000"/>
                  <a:lumOff val="50000"/>
                </a:schemeClr>
              </a:solidFill>
            </a:defRPr>
          </a:pPr>
          <a:endParaRPr lang="en-US"/>
        </a:p>
      </c:txPr>
    </c:title>
    <c:autoTitleDeleted val="0"/>
    <c:plotArea>
      <c:layout/>
      <c:pieChart>
        <c:varyColors val="1"/>
        <c:ser>
          <c:idx val="0"/>
          <c:order val="0"/>
          <c:tx>
            <c:strRef>
              <c:f>'1 Prefers Vivid (=1) over C'!$E$15</c:f>
              <c:strCache>
                <c:ptCount val="1"/>
                <c:pt idx="0">
                  <c:v>Percentage of Participants Preferring Competitor vs Vivid</c:v>
                </c:pt>
              </c:strCache>
            </c:strRef>
          </c:tx>
          <c:dLbls>
            <c:spPr>
              <a:noFill/>
              <a:ln>
                <a:noFill/>
              </a:ln>
              <a:effectLst/>
            </c:spPr>
            <c:txPr>
              <a:bodyPr wrap="square" lIns="38100" tIns="19050" rIns="38100" bIns="19050" anchor="ctr">
                <a:spAutoFit/>
              </a:bodyPr>
              <a:lstStyle/>
              <a:p>
                <a:pPr>
                  <a:defRPr sz="2000">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'1 Prefers Vivid (=1) over C'!$D$16:$D$17</c:f>
              <c:strCache>
                <c:ptCount val="2"/>
                <c:pt idx="0">
                  <c:v>Competitor Preferred</c:v>
                </c:pt>
                <c:pt idx="1">
                  <c:v>Vivid Seats Preferred</c:v>
                </c:pt>
              </c:strCache>
            </c:strRef>
          </c:cat>
          <c:val>
            <c:numRef>
              <c:f>'1 Prefers Vivid (=1) over C'!$E$16:$E$17</c:f>
              <c:numCache>
                <c:formatCode>0.0%</c:formatCode>
                <c:ptCount val="2"/>
                <c:pt idx="0">
                  <c:v>0.55000000000000004</c:v>
                </c:pt>
                <c:pt idx="1">
                  <c:v>0.45</c:v>
                </c:pt>
              </c:numCache>
            </c:numRef>
          </c:val>
          <c:extLst>
            <c:ext xmlns:c16="http://schemas.microsoft.com/office/drawing/2014/chart" uri="{C3380CC4-5D6E-409C-BE32-E72D297353CC}">
              <c16:uniqueId val="{00000000-9D63-EA40-80D0-282345ACECA9}"/>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solidFill>
                <a:schemeClr val="tx1">
                  <a:lumMod val="50000"/>
                  <a:lumOff val="50000"/>
                </a:schemeClr>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Participant Using X Word Before Search Tasks</a:t>
            </a:r>
          </a:p>
          <a:p>
            <a:pPr>
              <a:defRPr/>
            </a:pPr>
            <a:r>
              <a:rPr lang="en-US" sz="800" b="0" i="0" u="none" strike="noStrike" baseline="0" dirty="0">
                <a:effectLst/>
              </a:rPr>
              <a:t>What are 2-3 things that helped you </a:t>
            </a:r>
            <a:r>
              <a:rPr lang="en-US" sz="800" b="0" i="1" u="none" strike="noStrike" baseline="0" dirty="0">
                <a:effectLst/>
              </a:rPr>
              <a:t>know</a:t>
            </a:r>
            <a:r>
              <a:rPr lang="en-US" sz="800" b="0" i="0" u="none" strike="noStrike" baseline="0" dirty="0">
                <a:effectLst/>
              </a:rPr>
              <a:t> you've </a:t>
            </a:r>
            <a:r>
              <a:rPr lang="en-US" sz="800" b="0" i="1" u="none" strike="noStrike" baseline="0" dirty="0">
                <a:effectLst/>
              </a:rPr>
              <a:t>learned enough from your search?</a:t>
            </a:r>
            <a:endParaRPr lang="en-US" sz="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Adoption!$B$35:$B$36</c:f>
              <c:strCache>
                <c:ptCount val="2"/>
                <c:pt idx="1">
                  <c:v>Know_Price Count</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Adoption!$A$37:$A$44</c:f>
              <c:strCache>
                <c:ptCount val="8"/>
                <c:pt idx="0">
                  <c:v>TM - D</c:v>
                </c:pt>
                <c:pt idx="1">
                  <c:v>TM - M</c:v>
                </c:pt>
                <c:pt idx="2">
                  <c:v>SH - D</c:v>
                </c:pt>
                <c:pt idx="3">
                  <c:v>SH - M </c:v>
                </c:pt>
                <c:pt idx="4">
                  <c:v>SG - D</c:v>
                </c:pt>
                <c:pt idx="5">
                  <c:v>SG - D</c:v>
                </c:pt>
                <c:pt idx="7">
                  <c:v>Average</c:v>
                </c:pt>
              </c:strCache>
            </c:strRef>
          </c:cat>
          <c:val>
            <c:numRef>
              <c:f>Adoption!$B$37:$B$44</c:f>
              <c:numCache>
                <c:formatCode>0</c:formatCode>
                <c:ptCount val="8"/>
                <c:pt idx="0">
                  <c:v>7</c:v>
                </c:pt>
                <c:pt idx="1">
                  <c:v>5</c:v>
                </c:pt>
                <c:pt idx="2">
                  <c:v>4</c:v>
                </c:pt>
                <c:pt idx="3">
                  <c:v>4</c:v>
                </c:pt>
                <c:pt idx="4">
                  <c:v>3</c:v>
                </c:pt>
                <c:pt idx="5">
                  <c:v>7</c:v>
                </c:pt>
                <c:pt idx="6">
                  <c:v>0</c:v>
                </c:pt>
                <c:pt idx="7">
                  <c:v>5</c:v>
                </c:pt>
              </c:numCache>
            </c:numRef>
          </c:val>
          <c:extLst>
            <c:ext xmlns:c16="http://schemas.microsoft.com/office/drawing/2014/chart" uri="{C3380CC4-5D6E-409C-BE32-E72D297353CC}">
              <c16:uniqueId val="{00000000-323A-AB4C-BDC0-511003740C8A}"/>
            </c:ext>
          </c:extLst>
        </c:ser>
        <c:ser>
          <c:idx val="1"/>
          <c:order val="1"/>
          <c:tx>
            <c:strRef>
              <c:f>Adoption!$C$35:$C$36</c:f>
              <c:strCache>
                <c:ptCount val="2"/>
                <c:pt idx="1">
                  <c:v>Know_location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Adoption!$A$37:$A$44</c:f>
              <c:strCache>
                <c:ptCount val="8"/>
                <c:pt idx="0">
                  <c:v>TM - D</c:v>
                </c:pt>
                <c:pt idx="1">
                  <c:v>TM - M</c:v>
                </c:pt>
                <c:pt idx="2">
                  <c:v>SH - D</c:v>
                </c:pt>
                <c:pt idx="3">
                  <c:v>SH - M </c:v>
                </c:pt>
                <c:pt idx="4">
                  <c:v>SG - D</c:v>
                </c:pt>
                <c:pt idx="5">
                  <c:v>SG - D</c:v>
                </c:pt>
                <c:pt idx="7">
                  <c:v>Average</c:v>
                </c:pt>
              </c:strCache>
            </c:strRef>
          </c:cat>
          <c:val>
            <c:numRef>
              <c:f>Adoption!$C$37:$C$44</c:f>
              <c:numCache>
                <c:formatCode>0</c:formatCode>
                <c:ptCount val="8"/>
                <c:pt idx="0">
                  <c:v>5</c:v>
                </c:pt>
                <c:pt idx="1">
                  <c:v>3</c:v>
                </c:pt>
                <c:pt idx="2">
                  <c:v>2</c:v>
                </c:pt>
                <c:pt idx="3">
                  <c:v>2</c:v>
                </c:pt>
                <c:pt idx="4">
                  <c:v>3</c:v>
                </c:pt>
                <c:pt idx="5">
                  <c:v>3</c:v>
                </c:pt>
                <c:pt idx="6">
                  <c:v>0</c:v>
                </c:pt>
                <c:pt idx="7">
                  <c:v>3</c:v>
                </c:pt>
              </c:numCache>
            </c:numRef>
          </c:val>
          <c:extLst>
            <c:ext xmlns:c16="http://schemas.microsoft.com/office/drawing/2014/chart" uri="{C3380CC4-5D6E-409C-BE32-E72D297353CC}">
              <c16:uniqueId val="{00000001-323A-AB4C-BDC0-511003740C8A}"/>
            </c:ext>
          </c:extLst>
        </c:ser>
        <c:dLbls>
          <c:showLegendKey val="0"/>
          <c:showVal val="0"/>
          <c:showCatName val="0"/>
          <c:showSerName val="0"/>
          <c:showPercent val="0"/>
          <c:showBubbleSize val="0"/>
        </c:dLbls>
        <c:gapWidth val="219"/>
        <c:overlap val="-27"/>
        <c:axId val="258493423"/>
        <c:axId val="1890430560"/>
      </c:barChart>
      <c:catAx>
        <c:axId val="25849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430560"/>
        <c:crosses val="autoZero"/>
        <c:auto val="1"/>
        <c:lblAlgn val="ctr"/>
        <c:lblOffset val="100"/>
        <c:noMultiLvlLbl val="0"/>
      </c:catAx>
      <c:valAx>
        <c:axId val="189043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849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Participant Using X Word Before Search Tasks</a:t>
            </a:r>
          </a:p>
          <a:p>
            <a:pPr>
              <a:defRPr/>
            </a:pPr>
            <a:r>
              <a:rPr lang="en-US" sz="800" b="0" i="0" dirty="0">
                <a:effectLst/>
              </a:rPr>
              <a:t>What are 2-3 things that helped you </a:t>
            </a:r>
            <a:r>
              <a:rPr lang="en-US" sz="800" b="0" i="1" dirty="0">
                <a:effectLst/>
              </a:rPr>
              <a:t>decide to buy the ticket(s)?</a:t>
            </a:r>
            <a:endParaRPr lang="en-US" sz="800" b="0" i="0" dirty="0">
              <a:effectLst/>
            </a:endParaRPr>
          </a:p>
          <a:p>
            <a:pPr>
              <a:defRPr/>
            </a:pPr>
            <a:br>
              <a:rPr lang="en-US" dirty="0"/>
            </a:br>
            <a:endParaRPr lang="en-US" dirty="0"/>
          </a:p>
        </c:rich>
      </c:tx>
      <c:layout>
        <c:manualLayout>
          <c:xMode val="edge"/>
          <c:yMode val="edge"/>
          <c:x val="0.2553044132459188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791629261205598E-2"/>
          <c:y val="0.19568007398598153"/>
          <c:w val="0.93464885764457739"/>
          <c:h val="0.54695069610442859"/>
        </c:manualLayout>
      </c:layout>
      <c:barChart>
        <c:barDir val="col"/>
        <c:grouping val="clustered"/>
        <c:varyColors val="0"/>
        <c:ser>
          <c:idx val="0"/>
          <c:order val="0"/>
          <c:tx>
            <c:strRef>
              <c:f>Adoption!$B$48:$B$49</c:f>
              <c:strCache>
                <c:ptCount val="2"/>
                <c:pt idx="1">
                  <c:v>Do_Price Count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Adoption!$A$50:$A$57</c:f>
              <c:strCache>
                <c:ptCount val="8"/>
                <c:pt idx="0">
                  <c:v>TM - D</c:v>
                </c:pt>
                <c:pt idx="1">
                  <c:v>TM - M</c:v>
                </c:pt>
                <c:pt idx="2">
                  <c:v>SH - D</c:v>
                </c:pt>
                <c:pt idx="3">
                  <c:v>SH - M </c:v>
                </c:pt>
                <c:pt idx="4">
                  <c:v>SG - D</c:v>
                </c:pt>
                <c:pt idx="5">
                  <c:v>SG - D</c:v>
                </c:pt>
                <c:pt idx="7">
                  <c:v>Average</c:v>
                </c:pt>
              </c:strCache>
            </c:strRef>
          </c:cat>
          <c:val>
            <c:numRef>
              <c:f>Adoption!$B$50:$B$57</c:f>
              <c:numCache>
                <c:formatCode>0</c:formatCode>
                <c:ptCount val="8"/>
                <c:pt idx="0">
                  <c:v>4</c:v>
                </c:pt>
                <c:pt idx="1">
                  <c:v>6</c:v>
                </c:pt>
                <c:pt idx="2">
                  <c:v>7</c:v>
                </c:pt>
                <c:pt idx="3">
                  <c:v>6</c:v>
                </c:pt>
                <c:pt idx="4">
                  <c:v>5</c:v>
                </c:pt>
                <c:pt idx="5">
                  <c:v>6</c:v>
                </c:pt>
                <c:pt idx="6">
                  <c:v>0</c:v>
                </c:pt>
                <c:pt idx="7">
                  <c:v>6</c:v>
                </c:pt>
              </c:numCache>
            </c:numRef>
          </c:val>
          <c:extLst>
            <c:ext xmlns:c16="http://schemas.microsoft.com/office/drawing/2014/chart" uri="{C3380CC4-5D6E-409C-BE32-E72D297353CC}">
              <c16:uniqueId val="{00000000-61DC-C14C-88FB-A5B3B80B5E6B}"/>
            </c:ext>
          </c:extLst>
        </c:ser>
        <c:ser>
          <c:idx val="1"/>
          <c:order val="1"/>
          <c:tx>
            <c:strRef>
              <c:f>Adoption!$C$48:$C$49</c:f>
              <c:strCache>
                <c:ptCount val="2"/>
                <c:pt idx="1">
                  <c:v>Do_location</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Adoption!$A$50:$A$57</c:f>
              <c:strCache>
                <c:ptCount val="8"/>
                <c:pt idx="0">
                  <c:v>TM - D</c:v>
                </c:pt>
                <c:pt idx="1">
                  <c:v>TM - M</c:v>
                </c:pt>
                <c:pt idx="2">
                  <c:v>SH - D</c:v>
                </c:pt>
                <c:pt idx="3">
                  <c:v>SH - M </c:v>
                </c:pt>
                <c:pt idx="4">
                  <c:v>SG - D</c:v>
                </c:pt>
                <c:pt idx="5">
                  <c:v>SG - D</c:v>
                </c:pt>
                <c:pt idx="7">
                  <c:v>Average</c:v>
                </c:pt>
              </c:strCache>
            </c:strRef>
          </c:cat>
          <c:val>
            <c:numRef>
              <c:f>Adoption!$C$50:$C$57</c:f>
              <c:numCache>
                <c:formatCode>0</c:formatCode>
                <c:ptCount val="8"/>
                <c:pt idx="0">
                  <c:v>3</c:v>
                </c:pt>
                <c:pt idx="1">
                  <c:v>0</c:v>
                </c:pt>
                <c:pt idx="2">
                  <c:v>4</c:v>
                </c:pt>
                <c:pt idx="3">
                  <c:v>2</c:v>
                </c:pt>
                <c:pt idx="4">
                  <c:v>3</c:v>
                </c:pt>
                <c:pt idx="5">
                  <c:v>3</c:v>
                </c:pt>
                <c:pt idx="6">
                  <c:v>0</c:v>
                </c:pt>
                <c:pt idx="7">
                  <c:v>3</c:v>
                </c:pt>
              </c:numCache>
            </c:numRef>
          </c:val>
          <c:extLst>
            <c:ext xmlns:c16="http://schemas.microsoft.com/office/drawing/2014/chart" uri="{C3380CC4-5D6E-409C-BE32-E72D297353CC}">
              <c16:uniqueId val="{00000001-61DC-C14C-88FB-A5B3B80B5E6B}"/>
            </c:ext>
          </c:extLst>
        </c:ser>
        <c:dLbls>
          <c:showLegendKey val="0"/>
          <c:showVal val="0"/>
          <c:showCatName val="0"/>
          <c:showSerName val="0"/>
          <c:showPercent val="0"/>
          <c:showBubbleSize val="0"/>
        </c:dLbls>
        <c:gapWidth val="219"/>
        <c:overlap val="-27"/>
        <c:axId val="258493423"/>
        <c:axId val="1890430560"/>
      </c:barChart>
      <c:catAx>
        <c:axId val="25849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430560"/>
        <c:crosses val="autoZero"/>
        <c:auto val="1"/>
        <c:lblAlgn val="ctr"/>
        <c:lblOffset val="100"/>
        <c:noMultiLvlLbl val="0"/>
      </c:catAx>
      <c:valAx>
        <c:axId val="189043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849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Vivid</a:t>
            </a:r>
            <a:r>
              <a:rPr lang="en-US" sz="1600" baseline="0" dirty="0"/>
              <a:t> Seats </a:t>
            </a:r>
            <a:r>
              <a:rPr lang="en-US" sz="1600" dirty="0"/>
              <a:t>Adoption Rate (percent)</a:t>
            </a:r>
          </a:p>
          <a:p>
            <a:pPr>
              <a:defRPr/>
            </a:pPr>
            <a:endParaRPr lang="en-US" dirty="0"/>
          </a:p>
          <a:p>
            <a:pPr>
              <a:defRPr/>
            </a:pPr>
            <a:r>
              <a:rPr lang="en-US" i="1" dirty="0"/>
              <a:t>Adoption Definition:</a:t>
            </a:r>
            <a:r>
              <a:rPr lang="en-US" i="1" baseline="0" dirty="0"/>
              <a:t> Enters input on the search box homepage as a way to navigate to the next page.</a:t>
            </a:r>
            <a:endParaRPr lang="en-US"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'Adoption metrics'!$G$1</c:f>
              <c:strCache>
                <c:ptCount val="1"/>
                <c:pt idx="0">
                  <c:v>Adoption Rate (percent)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'Adoption metrics'!$F$2:$F$7</c:f>
              <c:strCache>
                <c:ptCount val="6"/>
                <c:pt idx="0">
                  <c:v>TM - D</c:v>
                </c:pt>
                <c:pt idx="1">
                  <c:v>TM - M</c:v>
                </c:pt>
                <c:pt idx="2">
                  <c:v>SH - D</c:v>
                </c:pt>
                <c:pt idx="3">
                  <c:v>SH - M </c:v>
                </c:pt>
                <c:pt idx="4">
                  <c:v>SG - D</c:v>
                </c:pt>
                <c:pt idx="5">
                  <c:v>SG - M</c:v>
                </c:pt>
              </c:strCache>
            </c:strRef>
          </c:cat>
          <c:val>
            <c:numRef>
              <c:f>'Adoption metrics'!$G$2:$G$7</c:f>
              <c:numCache>
                <c:formatCode>0%</c:formatCode>
                <c:ptCount val="6"/>
                <c:pt idx="0">
                  <c:v>0.7</c:v>
                </c:pt>
                <c:pt idx="1">
                  <c:v>0.9</c:v>
                </c:pt>
                <c:pt idx="2">
                  <c:v>0.8</c:v>
                </c:pt>
                <c:pt idx="3">
                  <c:v>0.7</c:v>
                </c:pt>
                <c:pt idx="4">
                  <c:v>0.6</c:v>
                </c:pt>
                <c:pt idx="5">
                  <c:v>0.6</c:v>
                </c:pt>
              </c:numCache>
            </c:numRef>
          </c:val>
          <c:extLst>
            <c:ext xmlns:c16="http://schemas.microsoft.com/office/drawing/2014/chart" uri="{C3380CC4-5D6E-409C-BE32-E72D297353CC}">
              <c16:uniqueId val="{00000000-A1CD-FC46-BC65-309A1AF36E59}"/>
            </c:ext>
          </c:extLst>
        </c:ser>
        <c:dLbls>
          <c:showLegendKey val="0"/>
          <c:showVal val="0"/>
          <c:showCatName val="0"/>
          <c:showSerName val="0"/>
          <c:showPercent val="0"/>
          <c:showBubbleSize val="0"/>
        </c:dLbls>
        <c:gapWidth val="219"/>
        <c:overlap val="-27"/>
        <c:axId val="2064671616"/>
        <c:axId val="2023133440"/>
      </c:barChart>
      <c:catAx>
        <c:axId val="206467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3133440"/>
        <c:crosses val="autoZero"/>
        <c:auto val="1"/>
        <c:lblAlgn val="ctr"/>
        <c:lblOffset val="100"/>
        <c:noMultiLvlLbl val="0"/>
      </c:catAx>
      <c:valAx>
        <c:axId val="2023133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467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4C1BF-38CE-4CBF-AA2F-3EECD6BA855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F5C3BB3-F1D9-45EB-A8EB-F75328B6C2D7}">
      <dgm:prSet/>
      <dgm:spPr/>
      <dgm:t>
        <a:bodyPr/>
        <a:lstStyle/>
        <a:p>
          <a:pPr>
            <a:lnSpc>
              <a:spcPct val="100000"/>
            </a:lnSpc>
          </a:pPr>
          <a:r>
            <a:rPr lang="en-US" dirty="0"/>
            <a:t>STUDIES TO DATE</a:t>
          </a:r>
        </a:p>
      </dgm:t>
    </dgm:pt>
    <dgm:pt modelId="{396E6425-9921-44A1-87D0-FDC154642545}" type="parTrans" cxnId="{537AC92A-BD24-4CAE-80F9-5B7D1A6CC7D7}">
      <dgm:prSet/>
      <dgm:spPr/>
      <dgm:t>
        <a:bodyPr/>
        <a:lstStyle/>
        <a:p>
          <a:endParaRPr lang="en-US"/>
        </a:p>
      </dgm:t>
    </dgm:pt>
    <dgm:pt modelId="{4813DB39-57F6-4104-AB8C-AB40837446C8}" type="sibTrans" cxnId="{537AC92A-BD24-4CAE-80F9-5B7D1A6CC7D7}">
      <dgm:prSet/>
      <dgm:spPr/>
      <dgm:t>
        <a:bodyPr/>
        <a:lstStyle/>
        <a:p>
          <a:endParaRPr lang="en-US"/>
        </a:p>
      </dgm:t>
    </dgm:pt>
    <dgm:pt modelId="{A0715305-52F8-4E03-BC0D-5FAD513A4BE8}">
      <dgm:prSet/>
      <dgm:spPr/>
      <dgm:t>
        <a:bodyPr/>
        <a:lstStyle/>
        <a:p>
          <a:pPr>
            <a:lnSpc>
              <a:spcPct val="100000"/>
            </a:lnSpc>
          </a:pPr>
          <a:r>
            <a:rPr lang="en-US" dirty="0"/>
            <a:t>INSIGHTS</a:t>
          </a:r>
        </a:p>
      </dgm:t>
    </dgm:pt>
    <dgm:pt modelId="{EC9EFC23-4583-42C9-AA8C-202A01F9AFC8}" type="parTrans" cxnId="{FD18C9D9-3873-461C-BA52-7AA0C3B406CE}">
      <dgm:prSet/>
      <dgm:spPr/>
      <dgm:t>
        <a:bodyPr/>
        <a:lstStyle/>
        <a:p>
          <a:endParaRPr lang="en-US"/>
        </a:p>
      </dgm:t>
    </dgm:pt>
    <dgm:pt modelId="{BCCC2308-AB74-479F-A47E-B795D649D01A}" type="sibTrans" cxnId="{FD18C9D9-3873-461C-BA52-7AA0C3B406CE}">
      <dgm:prSet/>
      <dgm:spPr/>
      <dgm:t>
        <a:bodyPr/>
        <a:lstStyle/>
        <a:p>
          <a:endParaRPr lang="en-US"/>
        </a:p>
      </dgm:t>
    </dgm:pt>
    <dgm:pt modelId="{3CAA0FF7-2877-4D56-B83D-EF4C14B15326}">
      <dgm:prSet/>
      <dgm:spPr/>
      <dgm:t>
        <a:bodyPr/>
        <a:lstStyle/>
        <a:p>
          <a:pPr>
            <a:lnSpc>
              <a:spcPct val="100000"/>
            </a:lnSpc>
          </a:pPr>
          <a:r>
            <a:rPr lang="en-US" dirty="0"/>
            <a:t>UXR ASSIMILATION CONCEPTS</a:t>
          </a:r>
        </a:p>
      </dgm:t>
    </dgm:pt>
    <dgm:pt modelId="{8C38F19C-6800-4744-91D3-86C17F85BD51}" type="parTrans" cxnId="{0FA73298-FFE7-4BBA-B1E1-BE361A1AAE7B}">
      <dgm:prSet/>
      <dgm:spPr/>
      <dgm:t>
        <a:bodyPr/>
        <a:lstStyle/>
        <a:p>
          <a:endParaRPr lang="en-US"/>
        </a:p>
      </dgm:t>
    </dgm:pt>
    <dgm:pt modelId="{3388F899-4F55-45F8-9F97-4BE12148E165}" type="sibTrans" cxnId="{0FA73298-FFE7-4BBA-B1E1-BE361A1AAE7B}">
      <dgm:prSet/>
      <dgm:spPr/>
      <dgm:t>
        <a:bodyPr/>
        <a:lstStyle/>
        <a:p>
          <a:endParaRPr lang="en-US"/>
        </a:p>
      </dgm:t>
    </dgm:pt>
    <dgm:pt modelId="{7FDD970E-1F46-43A1-A5C0-F819F5235C55}" type="pres">
      <dgm:prSet presAssocID="{BED4C1BF-38CE-4CBF-AA2F-3EECD6BA855F}" presName="root" presStyleCnt="0">
        <dgm:presLayoutVars>
          <dgm:dir/>
          <dgm:resizeHandles val="exact"/>
        </dgm:presLayoutVars>
      </dgm:prSet>
      <dgm:spPr/>
    </dgm:pt>
    <dgm:pt modelId="{714F543E-29CE-4AD1-A7C7-60796B3E7282}" type="pres">
      <dgm:prSet presAssocID="{2F5C3BB3-F1D9-45EB-A8EB-F75328B6C2D7}" presName="compNode" presStyleCnt="0"/>
      <dgm:spPr/>
    </dgm:pt>
    <dgm:pt modelId="{ED060AB5-9DB6-4753-B22F-8575AC2FC541}" type="pres">
      <dgm:prSet presAssocID="{2F5C3BB3-F1D9-45EB-A8EB-F75328B6C2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2A2B09BB-9DD4-40BC-81EE-ED31171C3D2C}" type="pres">
      <dgm:prSet presAssocID="{2F5C3BB3-F1D9-45EB-A8EB-F75328B6C2D7}" presName="spaceRect" presStyleCnt="0"/>
      <dgm:spPr/>
    </dgm:pt>
    <dgm:pt modelId="{CE514807-EFB6-41B7-A58F-BFBA872FA7F4}" type="pres">
      <dgm:prSet presAssocID="{2F5C3BB3-F1D9-45EB-A8EB-F75328B6C2D7}" presName="textRect" presStyleLbl="revTx" presStyleIdx="0" presStyleCnt="3">
        <dgm:presLayoutVars>
          <dgm:chMax val="1"/>
          <dgm:chPref val="1"/>
        </dgm:presLayoutVars>
      </dgm:prSet>
      <dgm:spPr/>
    </dgm:pt>
    <dgm:pt modelId="{3787B88F-42A7-48E6-B6DA-661AB7EC1ADB}" type="pres">
      <dgm:prSet presAssocID="{4813DB39-57F6-4104-AB8C-AB40837446C8}" presName="sibTrans" presStyleCnt="0"/>
      <dgm:spPr/>
    </dgm:pt>
    <dgm:pt modelId="{53D84FCF-6DB2-4231-85AC-F9717CF09DA2}" type="pres">
      <dgm:prSet presAssocID="{A0715305-52F8-4E03-BC0D-5FAD513A4BE8}" presName="compNode" presStyleCnt="0"/>
      <dgm:spPr/>
    </dgm:pt>
    <dgm:pt modelId="{02B8B6FC-7AD4-479B-927C-DD1DDD725F29}" type="pres">
      <dgm:prSet presAssocID="{A0715305-52F8-4E03-BC0D-5FAD513A4B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F31620A2-22A7-48B7-B44D-AA7873F7FE69}" type="pres">
      <dgm:prSet presAssocID="{A0715305-52F8-4E03-BC0D-5FAD513A4BE8}" presName="spaceRect" presStyleCnt="0"/>
      <dgm:spPr/>
    </dgm:pt>
    <dgm:pt modelId="{10029F00-6BA7-44DD-BF2E-B4F903A438AB}" type="pres">
      <dgm:prSet presAssocID="{A0715305-52F8-4E03-BC0D-5FAD513A4BE8}" presName="textRect" presStyleLbl="revTx" presStyleIdx="1" presStyleCnt="3">
        <dgm:presLayoutVars>
          <dgm:chMax val="1"/>
          <dgm:chPref val="1"/>
        </dgm:presLayoutVars>
      </dgm:prSet>
      <dgm:spPr/>
    </dgm:pt>
    <dgm:pt modelId="{B3B38433-8774-4727-B868-C5F00AF70D93}" type="pres">
      <dgm:prSet presAssocID="{BCCC2308-AB74-479F-A47E-B795D649D01A}" presName="sibTrans" presStyleCnt="0"/>
      <dgm:spPr/>
    </dgm:pt>
    <dgm:pt modelId="{ECD4E0B6-A1DC-49E9-A790-B2EA620AB686}" type="pres">
      <dgm:prSet presAssocID="{3CAA0FF7-2877-4D56-B83D-EF4C14B15326}" presName="compNode" presStyleCnt="0"/>
      <dgm:spPr/>
    </dgm:pt>
    <dgm:pt modelId="{686A80A1-5E54-485B-A7CD-529C9FF0DABD}" type="pres">
      <dgm:prSet presAssocID="{3CAA0FF7-2877-4D56-B83D-EF4C14B153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AF2C11AB-2E32-4A02-B900-471FBDF0CF26}" type="pres">
      <dgm:prSet presAssocID="{3CAA0FF7-2877-4D56-B83D-EF4C14B15326}" presName="spaceRect" presStyleCnt="0"/>
      <dgm:spPr/>
    </dgm:pt>
    <dgm:pt modelId="{8E99452D-90C7-40D8-8776-76CB2E1D46BF}" type="pres">
      <dgm:prSet presAssocID="{3CAA0FF7-2877-4D56-B83D-EF4C14B15326}" presName="textRect" presStyleLbl="revTx" presStyleIdx="2" presStyleCnt="3" custScaleX="175826">
        <dgm:presLayoutVars>
          <dgm:chMax val="1"/>
          <dgm:chPref val="1"/>
        </dgm:presLayoutVars>
      </dgm:prSet>
      <dgm:spPr/>
    </dgm:pt>
  </dgm:ptLst>
  <dgm:cxnLst>
    <dgm:cxn modelId="{E8CA9515-5D96-4BC6-B874-1313815CFC21}" type="presOf" srcId="{2F5C3BB3-F1D9-45EB-A8EB-F75328B6C2D7}" destId="{CE514807-EFB6-41B7-A58F-BFBA872FA7F4}" srcOrd="0" destOrd="0" presId="urn:microsoft.com/office/officeart/2018/2/layout/IconLabelList"/>
    <dgm:cxn modelId="{537AC92A-BD24-4CAE-80F9-5B7D1A6CC7D7}" srcId="{BED4C1BF-38CE-4CBF-AA2F-3EECD6BA855F}" destId="{2F5C3BB3-F1D9-45EB-A8EB-F75328B6C2D7}" srcOrd="0" destOrd="0" parTransId="{396E6425-9921-44A1-87D0-FDC154642545}" sibTransId="{4813DB39-57F6-4104-AB8C-AB40837446C8}"/>
    <dgm:cxn modelId="{0FA73298-FFE7-4BBA-B1E1-BE361A1AAE7B}" srcId="{BED4C1BF-38CE-4CBF-AA2F-3EECD6BA855F}" destId="{3CAA0FF7-2877-4D56-B83D-EF4C14B15326}" srcOrd="2" destOrd="0" parTransId="{8C38F19C-6800-4744-91D3-86C17F85BD51}" sibTransId="{3388F899-4F55-45F8-9F97-4BE12148E165}"/>
    <dgm:cxn modelId="{FD18C9D9-3873-461C-BA52-7AA0C3B406CE}" srcId="{BED4C1BF-38CE-4CBF-AA2F-3EECD6BA855F}" destId="{A0715305-52F8-4E03-BC0D-5FAD513A4BE8}" srcOrd="1" destOrd="0" parTransId="{EC9EFC23-4583-42C9-AA8C-202A01F9AFC8}" sibTransId="{BCCC2308-AB74-479F-A47E-B795D649D01A}"/>
    <dgm:cxn modelId="{BF9A0BF0-E252-43E6-B5A1-B0930BAFDDB0}" type="presOf" srcId="{A0715305-52F8-4E03-BC0D-5FAD513A4BE8}" destId="{10029F00-6BA7-44DD-BF2E-B4F903A438AB}" srcOrd="0" destOrd="0" presId="urn:microsoft.com/office/officeart/2018/2/layout/IconLabelList"/>
    <dgm:cxn modelId="{8A95DFF0-3CB3-474D-8932-922A4EE11599}" type="presOf" srcId="{3CAA0FF7-2877-4D56-B83D-EF4C14B15326}" destId="{8E99452D-90C7-40D8-8776-76CB2E1D46BF}" srcOrd="0" destOrd="0" presId="urn:microsoft.com/office/officeart/2018/2/layout/IconLabelList"/>
    <dgm:cxn modelId="{D4BA4BF3-6942-49A5-A44B-9833CED2DAF9}" type="presOf" srcId="{BED4C1BF-38CE-4CBF-AA2F-3EECD6BA855F}" destId="{7FDD970E-1F46-43A1-A5C0-F819F5235C55}" srcOrd="0" destOrd="0" presId="urn:microsoft.com/office/officeart/2018/2/layout/IconLabelList"/>
    <dgm:cxn modelId="{4339253F-40C5-43B6-BBFF-1002AB9E167A}" type="presParOf" srcId="{7FDD970E-1F46-43A1-A5C0-F819F5235C55}" destId="{714F543E-29CE-4AD1-A7C7-60796B3E7282}" srcOrd="0" destOrd="0" presId="urn:microsoft.com/office/officeart/2018/2/layout/IconLabelList"/>
    <dgm:cxn modelId="{1AFB4A69-D3C6-46F1-827E-AC73DC6339B1}" type="presParOf" srcId="{714F543E-29CE-4AD1-A7C7-60796B3E7282}" destId="{ED060AB5-9DB6-4753-B22F-8575AC2FC541}" srcOrd="0" destOrd="0" presId="urn:microsoft.com/office/officeart/2018/2/layout/IconLabelList"/>
    <dgm:cxn modelId="{DB248CB8-F607-4118-9632-0CB7D37B8C4B}" type="presParOf" srcId="{714F543E-29CE-4AD1-A7C7-60796B3E7282}" destId="{2A2B09BB-9DD4-40BC-81EE-ED31171C3D2C}" srcOrd="1" destOrd="0" presId="urn:microsoft.com/office/officeart/2018/2/layout/IconLabelList"/>
    <dgm:cxn modelId="{3971E8BA-0748-48EB-BC61-DDE6B6424ADB}" type="presParOf" srcId="{714F543E-29CE-4AD1-A7C7-60796B3E7282}" destId="{CE514807-EFB6-41B7-A58F-BFBA872FA7F4}" srcOrd="2" destOrd="0" presId="urn:microsoft.com/office/officeart/2018/2/layout/IconLabelList"/>
    <dgm:cxn modelId="{B1B36511-E02E-4507-92BE-35593EC9BD85}" type="presParOf" srcId="{7FDD970E-1F46-43A1-A5C0-F819F5235C55}" destId="{3787B88F-42A7-48E6-B6DA-661AB7EC1ADB}" srcOrd="1" destOrd="0" presId="urn:microsoft.com/office/officeart/2018/2/layout/IconLabelList"/>
    <dgm:cxn modelId="{D5ECA570-C96D-42F0-A0C5-C0A919908487}" type="presParOf" srcId="{7FDD970E-1F46-43A1-A5C0-F819F5235C55}" destId="{53D84FCF-6DB2-4231-85AC-F9717CF09DA2}" srcOrd="2" destOrd="0" presId="urn:microsoft.com/office/officeart/2018/2/layout/IconLabelList"/>
    <dgm:cxn modelId="{8FA1F6B4-BB9F-446E-B4FA-4C7ACDA977F9}" type="presParOf" srcId="{53D84FCF-6DB2-4231-85AC-F9717CF09DA2}" destId="{02B8B6FC-7AD4-479B-927C-DD1DDD725F29}" srcOrd="0" destOrd="0" presId="urn:microsoft.com/office/officeart/2018/2/layout/IconLabelList"/>
    <dgm:cxn modelId="{7F29242B-644C-430B-853B-DA947AEA0358}" type="presParOf" srcId="{53D84FCF-6DB2-4231-85AC-F9717CF09DA2}" destId="{F31620A2-22A7-48B7-B44D-AA7873F7FE69}" srcOrd="1" destOrd="0" presId="urn:microsoft.com/office/officeart/2018/2/layout/IconLabelList"/>
    <dgm:cxn modelId="{6C2B27BB-C245-446D-9C90-B4DEA0B5CDCC}" type="presParOf" srcId="{53D84FCF-6DB2-4231-85AC-F9717CF09DA2}" destId="{10029F00-6BA7-44DD-BF2E-B4F903A438AB}" srcOrd="2" destOrd="0" presId="urn:microsoft.com/office/officeart/2018/2/layout/IconLabelList"/>
    <dgm:cxn modelId="{80014CBE-05C3-40C3-80FA-96AFDCB20C8F}" type="presParOf" srcId="{7FDD970E-1F46-43A1-A5C0-F819F5235C55}" destId="{B3B38433-8774-4727-B868-C5F00AF70D93}" srcOrd="3" destOrd="0" presId="urn:microsoft.com/office/officeart/2018/2/layout/IconLabelList"/>
    <dgm:cxn modelId="{9053BABF-8346-472A-929D-E05AAA0AC8F8}" type="presParOf" srcId="{7FDD970E-1F46-43A1-A5C0-F819F5235C55}" destId="{ECD4E0B6-A1DC-49E9-A790-B2EA620AB686}" srcOrd="4" destOrd="0" presId="urn:microsoft.com/office/officeart/2018/2/layout/IconLabelList"/>
    <dgm:cxn modelId="{32C427F0-FAB5-45E5-88EA-B87725CFCA5D}" type="presParOf" srcId="{ECD4E0B6-A1DC-49E9-A790-B2EA620AB686}" destId="{686A80A1-5E54-485B-A7CD-529C9FF0DABD}" srcOrd="0" destOrd="0" presId="urn:microsoft.com/office/officeart/2018/2/layout/IconLabelList"/>
    <dgm:cxn modelId="{0A5A0AEF-E8B5-4A68-9FD2-E7BFDA97359D}" type="presParOf" srcId="{ECD4E0B6-A1DC-49E9-A790-B2EA620AB686}" destId="{AF2C11AB-2E32-4A02-B900-471FBDF0CF26}" srcOrd="1" destOrd="0" presId="urn:microsoft.com/office/officeart/2018/2/layout/IconLabelList"/>
    <dgm:cxn modelId="{D3962AD4-8274-4AA2-A54A-E5D541DD9EE4}" type="presParOf" srcId="{ECD4E0B6-A1DC-49E9-A790-B2EA620AB686}" destId="{8E99452D-90C7-40D8-8776-76CB2E1D46B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60AB5-9DB6-4753-B22F-8575AC2FC541}">
      <dsp:nvSpPr>
        <dsp:cNvPr id="0" name=""/>
        <dsp:cNvSpPr/>
      </dsp:nvSpPr>
      <dsp:spPr>
        <a:xfrm>
          <a:off x="1083514" y="501963"/>
          <a:ext cx="745136" cy="745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14807-EFB6-41B7-A58F-BFBA872FA7F4}">
      <dsp:nvSpPr>
        <dsp:cNvPr id="0" name=""/>
        <dsp:cNvSpPr/>
      </dsp:nvSpPr>
      <dsp:spPr>
        <a:xfrm>
          <a:off x="628152" y="1515001"/>
          <a:ext cx="1655859" cy="66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STUDIES TO DATE</a:t>
          </a:r>
        </a:p>
      </dsp:txBody>
      <dsp:txXfrm>
        <a:off x="628152" y="1515001"/>
        <a:ext cx="1655859" cy="662343"/>
      </dsp:txXfrm>
    </dsp:sp>
    <dsp:sp modelId="{02B8B6FC-7AD4-479B-927C-DD1DDD725F29}">
      <dsp:nvSpPr>
        <dsp:cNvPr id="0" name=""/>
        <dsp:cNvSpPr/>
      </dsp:nvSpPr>
      <dsp:spPr>
        <a:xfrm>
          <a:off x="1083514" y="2591310"/>
          <a:ext cx="745136" cy="745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029F00-6BA7-44DD-BF2E-B4F903A438AB}">
      <dsp:nvSpPr>
        <dsp:cNvPr id="0" name=""/>
        <dsp:cNvSpPr/>
      </dsp:nvSpPr>
      <dsp:spPr>
        <a:xfrm>
          <a:off x="628152" y="3604348"/>
          <a:ext cx="1655859" cy="66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INSIGHTS</a:t>
          </a:r>
        </a:p>
      </dsp:txBody>
      <dsp:txXfrm>
        <a:off x="628152" y="3604348"/>
        <a:ext cx="1655859" cy="662343"/>
      </dsp:txXfrm>
    </dsp:sp>
    <dsp:sp modelId="{686A80A1-5E54-485B-A7CD-529C9FF0DABD}">
      <dsp:nvSpPr>
        <dsp:cNvPr id="0" name=""/>
        <dsp:cNvSpPr/>
      </dsp:nvSpPr>
      <dsp:spPr>
        <a:xfrm>
          <a:off x="1083514" y="4680656"/>
          <a:ext cx="745136" cy="745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99452D-90C7-40D8-8776-76CB2E1D46BF}">
      <dsp:nvSpPr>
        <dsp:cNvPr id="0" name=""/>
        <dsp:cNvSpPr/>
      </dsp:nvSpPr>
      <dsp:spPr>
        <a:xfrm>
          <a:off x="366" y="5693695"/>
          <a:ext cx="2911431" cy="66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UXR ASSIMILATION CONCEPTS</a:t>
          </a:r>
        </a:p>
      </dsp:txBody>
      <dsp:txXfrm>
        <a:off x="366" y="5693695"/>
        <a:ext cx="2911431" cy="66234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0.68985</cdr:x>
      <cdr:y>0.45981</cdr:y>
    </cdr:from>
    <cdr:to>
      <cdr:x>0.97762</cdr:x>
      <cdr:y>0.94714</cdr:y>
    </cdr:to>
    <cdr:sp macro="" textlink="">
      <cdr:nvSpPr>
        <cdr:cNvPr id="2" name="Rectangle 1">
          <a:extLst xmlns:a="http://schemas.openxmlformats.org/drawingml/2006/main">
            <a:ext uri="{FF2B5EF4-FFF2-40B4-BE49-F238E27FC236}">
              <a16:creationId xmlns:a16="http://schemas.microsoft.com/office/drawing/2014/main" id="{DF340B03-F22E-3644-896A-CA2E7533D874}"/>
            </a:ext>
          </a:extLst>
        </cdr:cNvPr>
        <cdr:cNvSpPr/>
      </cdr:nvSpPr>
      <cdr:spPr>
        <a:xfrm xmlns:a="http://schemas.openxmlformats.org/drawingml/2006/main">
          <a:off x="3810002" y="2405750"/>
          <a:ext cx="1589314" cy="2549732"/>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D9BF4-0AA3-7047-BA5D-23CFCDF323EC}" type="datetimeFigureOut">
              <a:rPr lang="en-US" smtClean="0"/>
              <a:t>10/15/21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B9330-DF8B-B946-B123-05126E8ECAAC}" type="slidenum">
              <a:rPr lang="en-US" smtClean="0"/>
              <a:t>‹#›</a:t>
            </a:fld>
            <a:endParaRPr lang="en-US"/>
          </a:p>
        </p:txBody>
      </p:sp>
    </p:spTree>
    <p:extLst>
      <p:ext uri="{BB962C8B-B14F-4D97-AF65-F5344CB8AC3E}">
        <p14:creationId xmlns:p14="http://schemas.microsoft.com/office/powerpoint/2010/main" val="286314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1</a:t>
            </a:fld>
            <a:endParaRPr lang="en-US"/>
          </a:p>
        </p:txBody>
      </p:sp>
    </p:spTree>
    <p:extLst>
      <p:ext uri="{BB962C8B-B14F-4D97-AF65-F5344CB8AC3E}">
        <p14:creationId xmlns:p14="http://schemas.microsoft.com/office/powerpoint/2010/main" val="291961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By leveraging existing mental models, we can create superior user experiences in which the users can focus on their tasks rather than on learning new models.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10</a:t>
            </a:fld>
            <a:endParaRPr lang="en-US"/>
          </a:p>
        </p:txBody>
      </p:sp>
    </p:spTree>
    <p:extLst>
      <p:ext uri="{BB962C8B-B14F-4D97-AF65-F5344CB8AC3E}">
        <p14:creationId xmlns:p14="http://schemas.microsoft.com/office/powerpoint/2010/main" val="347447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B9330-DF8B-B946-B123-05126E8EC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28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Test plans are subsets of research plans and can only be designed after the basic stimuli is designed. </a:t>
            </a: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12</a:t>
            </a:fld>
            <a:endParaRPr lang="en-US"/>
          </a:p>
        </p:txBody>
      </p:sp>
    </p:spTree>
    <p:extLst>
      <p:ext uri="{BB962C8B-B14F-4D97-AF65-F5344CB8AC3E}">
        <p14:creationId xmlns:p14="http://schemas.microsoft.com/office/powerpoint/2010/main" val="306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Life is messy and not written down for you. So in some ways this is much easier than the real world. You don’t understand the game mechanics of your own life. Here they are neatly written down and can be used almost as a checklist. </a:t>
            </a:r>
          </a:p>
          <a:p>
            <a:endParaRPr lang="en-US" dirty="0"/>
          </a:p>
          <a:p>
            <a:r>
              <a:rPr lang="en-US" dirty="0" err="1"/>
              <a:t>Concsider</a:t>
            </a:r>
            <a:r>
              <a:rPr lang="en-US" dirty="0"/>
              <a:t> that more market research on where the use is in the context of their life (before they arrive to our site) can make scenario scripting less detailed. However, then we must recruit exactly those samples which can delay testing needs. </a:t>
            </a:r>
          </a:p>
        </p:txBody>
      </p:sp>
      <p:sp>
        <p:nvSpPr>
          <p:cNvPr id="4" name="Slide Number Placeholder 3"/>
          <p:cNvSpPr>
            <a:spLocks noGrp="1"/>
          </p:cNvSpPr>
          <p:nvPr>
            <p:ph type="sldNum" sz="quarter" idx="5"/>
          </p:nvPr>
        </p:nvSpPr>
        <p:spPr/>
        <p:txBody>
          <a:bodyPr/>
          <a:lstStyle/>
          <a:p>
            <a:fld id="{CCCB9330-DF8B-B946-B123-05126E8ECAAC}" type="slidenum">
              <a:rPr lang="en-US" smtClean="0"/>
              <a:t>13</a:t>
            </a:fld>
            <a:endParaRPr lang="en-US"/>
          </a:p>
        </p:txBody>
      </p:sp>
    </p:spTree>
    <p:extLst>
      <p:ext uri="{BB962C8B-B14F-4D97-AF65-F5344CB8AC3E}">
        <p14:creationId xmlns:p14="http://schemas.microsoft.com/office/powerpoint/2010/main" val="219856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2</a:t>
            </a:fld>
            <a:endParaRPr lang="en-US"/>
          </a:p>
        </p:txBody>
      </p:sp>
    </p:spTree>
    <p:extLst>
      <p:ext uri="{BB962C8B-B14F-4D97-AF65-F5344CB8AC3E}">
        <p14:creationId xmlns:p14="http://schemas.microsoft.com/office/powerpoint/2010/main" val="36269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what this word means in UX Research and for this study: exactly ½ the participants completed the task with Vivid Seats first and then the competitor second, and vice versa for the other half. 50% took the desk on mobile, 50% took it on Desktop</a:t>
            </a: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3</a:t>
            </a:fld>
            <a:endParaRPr lang="en-US"/>
          </a:p>
        </p:txBody>
      </p:sp>
    </p:spTree>
    <p:extLst>
      <p:ext uri="{BB962C8B-B14F-4D97-AF65-F5344CB8AC3E}">
        <p14:creationId xmlns:p14="http://schemas.microsoft.com/office/powerpoint/2010/main" val="375106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this matters: Retention and Checkout Conversions</a:t>
            </a:r>
          </a:p>
          <a:p>
            <a:endParaRPr lang="en-US" dirty="0"/>
          </a:p>
          <a:p>
            <a:r>
              <a:rPr lang="en-US" dirty="0"/>
              <a:t>See appendix: </a:t>
            </a:r>
          </a:p>
          <a:p>
            <a:endParaRPr lang="en-US" dirty="0"/>
          </a:p>
          <a:p>
            <a:pPr fontAlgn="base"/>
            <a:r>
              <a:rPr lang="en-US" sz="1200" kern="1200" dirty="0">
                <a:solidFill>
                  <a:schemeClr val="tx1"/>
                </a:solidFill>
                <a:effectLst/>
                <a:latin typeface="+mn-lt"/>
                <a:ea typeface="+mn-ea"/>
                <a:cs typeface="+mn-cs"/>
              </a:rPr>
              <a:t>Imagine this scenario:</a:t>
            </a:r>
          </a:p>
          <a:p>
            <a:pPr fontAlgn="base"/>
            <a:r>
              <a:rPr lang="en-US" sz="1200" kern="1200" dirty="0">
                <a:solidFill>
                  <a:schemeClr val="tx1"/>
                </a:solidFill>
                <a:effectLst/>
                <a:latin typeface="+mn-lt"/>
                <a:ea typeface="+mn-ea"/>
                <a:cs typeface="+mn-cs"/>
              </a:rPr>
              <a:t>*Today is the day!! I'm going to buy a ticket! I got a huge promotion, so I have no financial restrictions. I can go wherever I want, and whenever I want. I just need to decide on the event."</a:t>
            </a:r>
          </a:p>
          <a:p>
            <a:pPr fontAlgn="base"/>
            <a:r>
              <a:rPr lang="en-US" sz="1200" kern="1200" dirty="0">
                <a:solidFill>
                  <a:schemeClr val="tx1"/>
                </a:solidFill>
                <a:effectLst/>
                <a:latin typeface="+mn-lt"/>
                <a:ea typeface="+mn-ea"/>
                <a:cs typeface="+mn-cs"/>
              </a:rPr>
              <a:t>Based on this scenario, choose the site you would enter into the search bar or search engine.</a:t>
            </a:r>
          </a:p>
          <a:p>
            <a:pPr fontAlgn="base"/>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4</a:t>
            </a:fld>
            <a:endParaRPr lang="en-US"/>
          </a:p>
        </p:txBody>
      </p:sp>
    </p:spTree>
    <p:extLst>
      <p:ext uri="{BB962C8B-B14F-4D97-AF65-F5344CB8AC3E}">
        <p14:creationId xmlns:p14="http://schemas.microsoft.com/office/powerpoint/2010/main" val="67907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Social Science, significance that is less than 95% usually doesn’t get published or mentioned. However, it is rare in UX Research to not report overall preference rates, especially if it’s measured via retention. With a larger sample we could increase this confidence interval, since there were only 10 participant in each competitive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this matters: Retention and Checkout Conversions</a:t>
            </a:r>
          </a:p>
          <a:p>
            <a:endParaRPr lang="en-US" dirty="0"/>
          </a:p>
          <a:p>
            <a:r>
              <a:rPr lang="en-US" dirty="0"/>
              <a:t>See appendix: </a:t>
            </a:r>
          </a:p>
          <a:p>
            <a:endParaRPr lang="en-US" dirty="0"/>
          </a:p>
          <a:p>
            <a:pPr fontAlgn="base"/>
            <a:r>
              <a:rPr lang="en-US" sz="1200" kern="1200" dirty="0">
                <a:solidFill>
                  <a:schemeClr val="tx1"/>
                </a:solidFill>
                <a:effectLst/>
                <a:latin typeface="+mn-lt"/>
                <a:ea typeface="+mn-ea"/>
                <a:cs typeface="+mn-cs"/>
              </a:rPr>
              <a:t>Imagine this scenario:</a:t>
            </a:r>
          </a:p>
          <a:p>
            <a:pPr fontAlgn="base"/>
            <a:r>
              <a:rPr lang="en-US" sz="1200" kern="1200" dirty="0">
                <a:solidFill>
                  <a:schemeClr val="tx1"/>
                </a:solidFill>
                <a:effectLst/>
                <a:latin typeface="+mn-lt"/>
                <a:ea typeface="+mn-ea"/>
                <a:cs typeface="+mn-cs"/>
              </a:rPr>
              <a:t>*Today is the day!! I'm going to buy a ticket! I got a huge promotion, so I have no financial restrictions. I can go wherever I want, and whenever I want. I just need to decide on the event."</a:t>
            </a:r>
          </a:p>
          <a:p>
            <a:pPr fontAlgn="base"/>
            <a:r>
              <a:rPr lang="en-US" sz="1200" kern="1200" dirty="0">
                <a:solidFill>
                  <a:schemeClr val="tx1"/>
                </a:solidFill>
                <a:effectLst/>
                <a:latin typeface="+mn-lt"/>
                <a:ea typeface="+mn-ea"/>
                <a:cs typeface="+mn-cs"/>
              </a:rPr>
              <a:t>Based on this scenario, choose the site you would enter into the search bar or search engine.</a:t>
            </a:r>
          </a:p>
          <a:p>
            <a:pPr fontAlgn="base"/>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5</a:t>
            </a:fld>
            <a:endParaRPr lang="en-US"/>
          </a:p>
        </p:txBody>
      </p:sp>
    </p:spTree>
    <p:extLst>
      <p:ext uri="{BB962C8B-B14F-4D97-AF65-F5344CB8AC3E}">
        <p14:creationId xmlns:p14="http://schemas.microsoft.com/office/powerpoint/2010/main" val="53807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Adoption starts with understanding user’s context before they see the homepage.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dirty="0"/>
          </a:p>
          <a:p>
            <a:r>
              <a:rPr lang="en-US" sz="1200" i="1" dirty="0"/>
              <a:t>TM-D &amp; SG-D had the highest “price” terms. Keep in mind that this was before the participants even knew that they were going to be tested on TM and SG homepages. </a:t>
            </a:r>
          </a:p>
          <a:p>
            <a:endParaRPr lang="en-US" sz="1200" i="1" dirty="0"/>
          </a:p>
          <a:p>
            <a:r>
              <a:rPr lang="en-US" sz="1200" dirty="0"/>
              <a:t>Therefore, loose persona effects can be inferred: having made a ticket purchase in the last six months reliably captures </a:t>
            </a:r>
            <a:r>
              <a:rPr lang="en-US" sz="1200" b="1" dirty="0"/>
              <a:t>Transactional personas </a:t>
            </a:r>
            <a:r>
              <a:rPr lang="en-US" sz="1200" dirty="0"/>
              <a:t>for the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6</a:t>
            </a:fld>
            <a:endParaRPr lang="en-US"/>
          </a:p>
        </p:txBody>
      </p:sp>
    </p:spTree>
    <p:extLst>
      <p:ext uri="{BB962C8B-B14F-4D97-AF65-F5344CB8AC3E}">
        <p14:creationId xmlns:p14="http://schemas.microsoft.com/office/powerpoint/2010/main" val="362437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Adoption definition:  </a:t>
            </a:r>
            <a:r>
              <a:rPr lang="en-US" sz="1200" dirty="0"/>
              <a:t>(providing input and leaving the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Adoption starts with understanding user’s context before they see the homepage.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dirty="0"/>
          </a:p>
          <a:p>
            <a:r>
              <a:rPr lang="en-US" sz="1200" i="1" dirty="0"/>
              <a:t>TM-D &amp; SG-D had the highest “price” terms. Keep in mind that this was before the participants even knew that they were going to be tested on TM and SG homepages. </a:t>
            </a:r>
          </a:p>
          <a:p>
            <a:endParaRPr lang="en-US" sz="1200" i="1" dirty="0"/>
          </a:p>
          <a:p>
            <a:r>
              <a:rPr lang="en-US" sz="1200" dirty="0"/>
              <a:t>Therefore, loose persona effects can be inferred: having made a ticket purchase in the last six months reliably captures </a:t>
            </a:r>
            <a:r>
              <a:rPr lang="en-US" sz="1200" b="1" dirty="0"/>
              <a:t>Transactional personas </a:t>
            </a:r>
            <a:r>
              <a:rPr lang="en-US" sz="1200" dirty="0"/>
              <a:t>for the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CCB9330-DF8B-B946-B123-05126E8ECAAC}" type="slidenum">
              <a:rPr lang="en-US" smtClean="0"/>
              <a:t>7</a:t>
            </a:fld>
            <a:endParaRPr lang="en-US"/>
          </a:p>
        </p:txBody>
      </p:sp>
    </p:spTree>
    <p:extLst>
      <p:ext uri="{BB962C8B-B14F-4D97-AF65-F5344CB8AC3E}">
        <p14:creationId xmlns:p14="http://schemas.microsoft.com/office/powerpoint/2010/main" val="105055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a:t>0.5 for Pearson’s r = Large effect size</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a:t>There’s a 99.9999% we’re going to see this association at the population level.</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a:t>Ticketmaster – more logos – non compete imagery – comp advantage </a:t>
            </a:r>
          </a:p>
        </p:txBody>
      </p:sp>
      <p:sp>
        <p:nvSpPr>
          <p:cNvPr id="4" name="Slide Number Placeholder 3"/>
          <p:cNvSpPr>
            <a:spLocks noGrp="1"/>
          </p:cNvSpPr>
          <p:nvPr>
            <p:ph type="sldNum" sz="quarter" idx="5"/>
          </p:nvPr>
        </p:nvSpPr>
        <p:spPr/>
        <p:txBody>
          <a:bodyPr/>
          <a:lstStyle/>
          <a:p>
            <a:fld id="{CCCB9330-DF8B-B946-B123-05126E8ECAAC}" type="slidenum">
              <a:rPr lang="en-US" smtClean="0"/>
              <a:t>8</a:t>
            </a:fld>
            <a:endParaRPr lang="en-US"/>
          </a:p>
        </p:txBody>
      </p:sp>
    </p:spTree>
    <p:extLst>
      <p:ext uri="{BB962C8B-B14F-4D97-AF65-F5344CB8AC3E}">
        <p14:creationId xmlns:p14="http://schemas.microsoft.com/office/powerpoint/2010/main" val="289471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What frustrated you most about the Vivid Seats site?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prices for events weren't listed on the search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 had to select an event and go to the new page to see prices.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 ability to sort events by price</a:t>
            </a:r>
            <a:r>
              <a:rPr lang="en-US" dirty="0"/>
              <a:t> </a:t>
            </a:r>
            <a:r>
              <a:rPr lang="en-US" sz="1200" b="0" i="0" u="none" strike="noStrike" kern="1200" dirty="0">
                <a:solidFill>
                  <a:schemeClr val="tx1"/>
                </a:solidFill>
                <a:effectLst/>
                <a:latin typeface="+mn-lt"/>
                <a:ea typeface="+mn-ea"/>
                <a:cs typeface="+mn-cs"/>
              </a:rPr>
              <a:t>It seemed a little more difficult to search for specific events.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It was hard to see pricing for specific events (had to click in it) </a:t>
            </a:r>
            <a:r>
              <a:rPr lang="en-US" dirty="0"/>
              <a:t> </a:t>
            </a:r>
            <a:r>
              <a:rPr lang="en-US" sz="1200" b="0" i="0" u="none" strike="noStrike" kern="1200" dirty="0">
                <a:solidFill>
                  <a:schemeClr val="tx1"/>
                </a:solidFill>
                <a:effectLst/>
                <a:latin typeface="+mn-lt"/>
                <a:ea typeface="+mn-ea"/>
                <a:cs typeface="+mn-cs"/>
              </a:rPr>
              <a:t>I couldn't see the prices in the search page</a:t>
            </a:r>
            <a:r>
              <a:rPr lang="en-US" dirty="0"/>
              <a:t> </a:t>
            </a:r>
          </a:p>
        </p:txBody>
      </p:sp>
      <p:sp>
        <p:nvSpPr>
          <p:cNvPr id="4" name="Slide Number Placeholder 3"/>
          <p:cNvSpPr>
            <a:spLocks noGrp="1"/>
          </p:cNvSpPr>
          <p:nvPr>
            <p:ph type="sldNum" sz="quarter" idx="5"/>
          </p:nvPr>
        </p:nvSpPr>
        <p:spPr/>
        <p:txBody>
          <a:bodyPr/>
          <a:lstStyle/>
          <a:p>
            <a:fld id="{CCCB9330-DF8B-B946-B123-05126E8ECAAC}" type="slidenum">
              <a:rPr lang="en-US" smtClean="0"/>
              <a:t>9</a:t>
            </a:fld>
            <a:endParaRPr lang="en-US"/>
          </a:p>
        </p:txBody>
      </p:sp>
    </p:spTree>
    <p:extLst>
      <p:ext uri="{BB962C8B-B14F-4D97-AF65-F5344CB8AC3E}">
        <p14:creationId xmlns:p14="http://schemas.microsoft.com/office/powerpoint/2010/main" val="412949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4FFB-C71E-B145-85DF-7E521A904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5079F5-4F78-CD4E-860D-A6E7C9D1D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109EAD-C109-4346-B918-5C8BDD3A5B26}"/>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5" name="Footer Placeholder 4">
            <a:extLst>
              <a:ext uri="{FF2B5EF4-FFF2-40B4-BE49-F238E27FC236}">
                <a16:creationId xmlns:a16="http://schemas.microsoft.com/office/drawing/2014/main" id="{D9A7373E-9360-914A-87CD-7FAD11803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3C32E-2458-AE49-9716-79CAC3CEC06A}"/>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151700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11FB-5D55-B24F-87D8-322294DAE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4D0E0C-2E66-6B40-AAB3-79629E1D8E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85662-DA3B-A447-9C0B-0ED582A9D6F0}"/>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5" name="Footer Placeholder 4">
            <a:extLst>
              <a:ext uri="{FF2B5EF4-FFF2-40B4-BE49-F238E27FC236}">
                <a16:creationId xmlns:a16="http://schemas.microsoft.com/office/drawing/2014/main" id="{1C3FC3D6-1AEC-A242-825C-572F0A6CB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F21A4-79E9-1040-8FDA-AFA5401A4A5C}"/>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224889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92DBC-A154-1B42-AD18-4E79E3B6C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A7108D-31CA-8743-99B7-3051C57262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B83B0-F462-304B-ACD2-0529DA9CC096}"/>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5" name="Footer Placeholder 4">
            <a:extLst>
              <a:ext uri="{FF2B5EF4-FFF2-40B4-BE49-F238E27FC236}">
                <a16:creationId xmlns:a16="http://schemas.microsoft.com/office/drawing/2014/main" id="{0CC45520-53E4-C74F-8225-CBB266412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B3CCC-DB9A-0B46-AB37-438D30882B68}"/>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384254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DE1F-9280-F640-9B0C-52D15CEDF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3325B-26AD-AD4C-A4BC-9E39472EC3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29FF1-05CF-244C-BCEB-776E51262489}"/>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5" name="Footer Placeholder 4">
            <a:extLst>
              <a:ext uri="{FF2B5EF4-FFF2-40B4-BE49-F238E27FC236}">
                <a16:creationId xmlns:a16="http://schemas.microsoft.com/office/drawing/2014/main" id="{374D347B-04A3-DA4C-A91A-E14EE193B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CC611-CD99-4843-90FC-0491ECB9E2F7}"/>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337135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55A5-EB34-F94D-9096-8145BD2AFC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EE0744-AC25-9B44-9800-81FF2DDBBD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3C2FC-02C5-3448-8CC6-ACC430FA328D}"/>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5" name="Footer Placeholder 4">
            <a:extLst>
              <a:ext uri="{FF2B5EF4-FFF2-40B4-BE49-F238E27FC236}">
                <a16:creationId xmlns:a16="http://schemas.microsoft.com/office/drawing/2014/main" id="{D1CD82CC-3F18-1044-9CE3-0E1842469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86BDB-0B01-214F-ADD5-0C74C8BC624E}"/>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132360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702C-CD83-6546-BEE6-E560E026E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EC2F4-2C40-034F-B929-69BBEAFB22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0E3A4E-EF14-414C-BEDD-AB5DBFADA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54B588-7BC6-DB4C-AE6F-C0FA2D8EC507}"/>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6" name="Footer Placeholder 5">
            <a:extLst>
              <a:ext uri="{FF2B5EF4-FFF2-40B4-BE49-F238E27FC236}">
                <a16:creationId xmlns:a16="http://schemas.microsoft.com/office/drawing/2014/main" id="{A7C03C2F-C228-2A42-B29A-379C17172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D1D31-E5EA-BC41-8131-BD3423D85FD4}"/>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98869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4316-7560-F44E-951B-DCDD5FCC66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BB63D-C1FD-5243-9A81-201A81A0B0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F8A396-F207-9544-95D7-193C0D0D8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82D47-5341-1041-8830-630DA4666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8E6A9D-96BB-FA48-B022-0FDF8D1837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41202-FBDC-834F-8EDC-5A1BB0D42267}"/>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8" name="Footer Placeholder 7">
            <a:extLst>
              <a:ext uri="{FF2B5EF4-FFF2-40B4-BE49-F238E27FC236}">
                <a16:creationId xmlns:a16="http://schemas.microsoft.com/office/drawing/2014/main" id="{371EE858-FC83-0D4B-AE27-9536AD9BD8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DD58B3-509C-CC4A-ADF9-99390CDDF156}"/>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388805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15E7-98A4-9E45-850B-2DBCCA23A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B3F00F-CA8F-4E42-87B0-2024E6BB08C9}"/>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4" name="Footer Placeholder 3">
            <a:extLst>
              <a:ext uri="{FF2B5EF4-FFF2-40B4-BE49-F238E27FC236}">
                <a16:creationId xmlns:a16="http://schemas.microsoft.com/office/drawing/2014/main" id="{946E33F7-A53A-7245-88FC-ACB53D3D97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F3019-3CE3-A346-96EA-61ED0FAC69A9}"/>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285214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0C83AB-5629-DD4D-89E5-FF34B136B95A}"/>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3" name="Footer Placeholder 2">
            <a:extLst>
              <a:ext uri="{FF2B5EF4-FFF2-40B4-BE49-F238E27FC236}">
                <a16:creationId xmlns:a16="http://schemas.microsoft.com/office/drawing/2014/main" id="{0390D6F8-179C-CB42-A7AD-B237432AE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06E41C-B582-2145-B8F4-65F3AF242A33}"/>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255688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97C1-B979-2E4C-B88D-9F163A828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A1A2DC-F95A-BA48-8251-AA31C0D92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D6F9EA-4936-EC4F-8D9D-F73B7D123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14430-C0AA-9E45-8C04-A265D43971A3}"/>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6" name="Footer Placeholder 5">
            <a:extLst>
              <a:ext uri="{FF2B5EF4-FFF2-40B4-BE49-F238E27FC236}">
                <a16:creationId xmlns:a16="http://schemas.microsoft.com/office/drawing/2014/main" id="{378FD341-B5E3-5346-AF59-CFC2A5816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9AA50-A5CF-BC4A-8D82-B77CF3512260}"/>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411046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686F-92A1-C841-8CB0-2B70AAE89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9CFC5-3F78-F242-9B6D-13DA52A449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7FECDA-7505-BF40-AC1A-20A7133B0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C655A-E9F2-DB40-9069-6BDDF7920997}"/>
              </a:ext>
            </a:extLst>
          </p:cNvPr>
          <p:cNvSpPr>
            <a:spLocks noGrp="1"/>
          </p:cNvSpPr>
          <p:nvPr>
            <p:ph type="dt" sz="half" idx="10"/>
          </p:nvPr>
        </p:nvSpPr>
        <p:spPr/>
        <p:txBody>
          <a:bodyPr/>
          <a:lstStyle/>
          <a:p>
            <a:fld id="{E4CE9DA6-4C79-8B46-8B6A-D0BFBBF0C482}" type="datetimeFigureOut">
              <a:rPr lang="en-US" smtClean="0"/>
              <a:t>10/15/21</a:t>
            </a:fld>
            <a:endParaRPr lang="en-US"/>
          </a:p>
        </p:txBody>
      </p:sp>
      <p:sp>
        <p:nvSpPr>
          <p:cNvPr id="6" name="Footer Placeholder 5">
            <a:extLst>
              <a:ext uri="{FF2B5EF4-FFF2-40B4-BE49-F238E27FC236}">
                <a16:creationId xmlns:a16="http://schemas.microsoft.com/office/drawing/2014/main" id="{4C9F52F3-3F9A-5242-8684-96D83BB01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165D9-AB99-834F-8EDB-748ED5CBAE04}"/>
              </a:ext>
            </a:extLst>
          </p:cNvPr>
          <p:cNvSpPr>
            <a:spLocks noGrp="1"/>
          </p:cNvSpPr>
          <p:nvPr>
            <p:ph type="sldNum" sz="quarter" idx="12"/>
          </p:nvPr>
        </p:nvSpPr>
        <p:spPr/>
        <p:txBody>
          <a:bodyPr/>
          <a:lstStyle/>
          <a:p>
            <a:fld id="{F7E5AC16-6B26-0D4B-8205-9325C14FBEE3}" type="slidenum">
              <a:rPr lang="en-US" smtClean="0"/>
              <a:t>‹#›</a:t>
            </a:fld>
            <a:endParaRPr lang="en-US"/>
          </a:p>
        </p:txBody>
      </p:sp>
    </p:spTree>
    <p:extLst>
      <p:ext uri="{BB962C8B-B14F-4D97-AF65-F5344CB8AC3E}">
        <p14:creationId xmlns:p14="http://schemas.microsoft.com/office/powerpoint/2010/main" val="387479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D01317-88F4-2E48-98F5-9F6EB539D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1714A-A1D7-D745-A6FE-7F26CCA31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96583-34CE-EF4F-A0AC-0D8A6D6F52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E9DA6-4C79-8B46-8B6A-D0BFBBF0C482}" type="datetimeFigureOut">
              <a:rPr lang="en-US" smtClean="0"/>
              <a:t>10/15/21</a:t>
            </a:fld>
            <a:endParaRPr lang="en-US"/>
          </a:p>
        </p:txBody>
      </p:sp>
      <p:sp>
        <p:nvSpPr>
          <p:cNvPr id="5" name="Footer Placeholder 4">
            <a:extLst>
              <a:ext uri="{FF2B5EF4-FFF2-40B4-BE49-F238E27FC236}">
                <a16:creationId xmlns:a16="http://schemas.microsoft.com/office/drawing/2014/main" id="{A05FE306-D3E7-BA4A-BBC5-9B7F4777A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6FC29B-D4E4-C44B-965B-03F744959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5AC16-6B26-0D4B-8205-9325C14FBEE3}" type="slidenum">
              <a:rPr lang="en-US" smtClean="0"/>
              <a:t>‹#›</a:t>
            </a:fld>
            <a:endParaRPr lang="en-US"/>
          </a:p>
        </p:txBody>
      </p:sp>
    </p:spTree>
    <p:extLst>
      <p:ext uri="{BB962C8B-B14F-4D97-AF65-F5344CB8AC3E}">
        <p14:creationId xmlns:p14="http://schemas.microsoft.com/office/powerpoint/2010/main" val="245417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7E694A-F18A-E945-BCCA-45B0A3F6BF72}"/>
              </a:ext>
            </a:extLst>
          </p:cNvPr>
          <p:cNvSpPr/>
          <p:nvPr/>
        </p:nvSpPr>
        <p:spPr>
          <a:xfrm>
            <a:off x="0" y="-2"/>
            <a:ext cx="4554659" cy="6858002"/>
          </a:xfrm>
          <a:prstGeom prst="rect">
            <a:avLst/>
          </a:prstGeom>
          <a:solidFill>
            <a:srgbClr val="EA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 name="Title 1">
            <a:extLst>
              <a:ext uri="{FF2B5EF4-FFF2-40B4-BE49-F238E27FC236}">
                <a16:creationId xmlns:a16="http://schemas.microsoft.com/office/drawing/2014/main" id="{B8395B5C-0AF3-AB46-A77B-B5BDF127F65E}"/>
              </a:ext>
            </a:extLst>
          </p:cNvPr>
          <p:cNvSpPr txBox="1">
            <a:spLocks/>
          </p:cNvSpPr>
          <p:nvPr/>
        </p:nvSpPr>
        <p:spPr>
          <a:xfrm>
            <a:off x="466730" y="1598246"/>
            <a:ext cx="4554659" cy="503481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solidFill>
                  <a:srgbClr val="FF0000"/>
                </a:solidFill>
              </a:rPr>
              <a:t>UX</a:t>
            </a:r>
            <a:r>
              <a:rPr lang="en-US" sz="8000" dirty="0">
                <a:solidFill>
                  <a:schemeClr val="bg1"/>
                </a:solidFill>
              </a:rPr>
              <a:t> </a:t>
            </a:r>
            <a:r>
              <a:rPr lang="en-US" sz="8000" dirty="0">
                <a:solidFill>
                  <a:schemeClr val="accent4"/>
                </a:solidFill>
              </a:rPr>
              <a:t>Re</a:t>
            </a:r>
            <a:r>
              <a:rPr lang="en-US" sz="8000" dirty="0">
                <a:solidFill>
                  <a:schemeClr val="accent6"/>
                </a:solidFill>
              </a:rPr>
              <a:t>search </a:t>
            </a:r>
            <a:r>
              <a:rPr lang="en-US" sz="8000" dirty="0">
                <a:solidFill>
                  <a:srgbClr val="00B0F0"/>
                </a:solidFill>
              </a:rPr>
              <a:t>Up</a:t>
            </a:r>
            <a:r>
              <a:rPr lang="en-US" sz="8000" dirty="0">
                <a:solidFill>
                  <a:srgbClr val="7030A0"/>
                </a:solidFill>
              </a:rPr>
              <a:t>date</a:t>
            </a:r>
          </a:p>
        </p:txBody>
      </p:sp>
      <p:sp>
        <p:nvSpPr>
          <p:cNvPr id="3" name="Subtitle 2">
            <a:extLst>
              <a:ext uri="{FF2B5EF4-FFF2-40B4-BE49-F238E27FC236}">
                <a16:creationId xmlns:a16="http://schemas.microsoft.com/office/drawing/2014/main" id="{FD08E486-5E5F-EB4A-B516-2164C6188D17}"/>
              </a:ext>
            </a:extLst>
          </p:cNvPr>
          <p:cNvSpPr txBox="1">
            <a:spLocks/>
          </p:cNvSpPr>
          <p:nvPr/>
        </p:nvSpPr>
        <p:spPr>
          <a:xfrm>
            <a:off x="5781978" y="698474"/>
            <a:ext cx="5010506" cy="500753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solidFill>
                  <a:srgbClr val="FFFFFF"/>
                </a:solidFill>
              </a:rPr>
              <a:t>10.15</a:t>
            </a:r>
          </a:p>
          <a:p>
            <a:r>
              <a:rPr lang="en-US" sz="4400" dirty="0">
                <a:solidFill>
                  <a:srgbClr val="FFFFFF"/>
                </a:solidFill>
              </a:rPr>
              <a:t>-Studies to date</a:t>
            </a:r>
          </a:p>
          <a:p>
            <a:r>
              <a:rPr lang="en-US" sz="4400" dirty="0">
                <a:solidFill>
                  <a:srgbClr val="FFFFFF"/>
                </a:solidFill>
              </a:rPr>
              <a:t>-High level insights</a:t>
            </a:r>
          </a:p>
          <a:p>
            <a:r>
              <a:rPr lang="en-US" sz="4400" dirty="0">
                <a:solidFill>
                  <a:srgbClr val="FFFFFF"/>
                </a:solidFill>
              </a:rPr>
              <a:t>-UXR Assimilation</a:t>
            </a:r>
          </a:p>
          <a:p>
            <a:endParaRPr lang="en-US" sz="4400" dirty="0">
              <a:solidFill>
                <a:srgbClr val="FFFFFF"/>
              </a:solidFill>
            </a:endParaRPr>
          </a:p>
          <a:p>
            <a:endParaRPr lang="en-US" sz="4400" dirty="0">
              <a:solidFill>
                <a:srgbClr val="FFFFFF"/>
              </a:solidFill>
            </a:endParaRPr>
          </a:p>
          <a:p>
            <a:r>
              <a:rPr lang="en-US" sz="4400" dirty="0">
                <a:solidFill>
                  <a:srgbClr val="FFFFFF"/>
                </a:solidFill>
              </a:rPr>
              <a:t> Concepts</a:t>
            </a:r>
          </a:p>
        </p:txBody>
      </p:sp>
      <p:graphicFrame>
        <p:nvGraphicFramePr>
          <p:cNvPr id="8" name="Subtitle 2">
            <a:extLst>
              <a:ext uri="{FF2B5EF4-FFF2-40B4-BE49-F238E27FC236}">
                <a16:creationId xmlns:a16="http://schemas.microsoft.com/office/drawing/2014/main" id="{A7E31129-E5E8-4093-BED4-5527BCD7F92B}"/>
              </a:ext>
            </a:extLst>
          </p:cNvPr>
          <p:cNvGraphicFramePr/>
          <p:nvPr>
            <p:extLst>
              <p:ext uri="{D42A27DB-BD31-4B8C-83A1-F6EECF244321}">
                <p14:modId xmlns:p14="http://schemas.microsoft.com/office/powerpoint/2010/main" val="2911486058"/>
              </p:ext>
            </p:extLst>
          </p:nvPr>
        </p:nvGraphicFramePr>
        <p:xfrm>
          <a:off x="4639917" y="-2"/>
          <a:ext cx="2912165" cy="6858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080D0547-4741-6D43-B168-45F245596A07}"/>
              </a:ext>
            </a:extLst>
          </p:cNvPr>
          <p:cNvSpPr txBox="1"/>
          <p:nvPr/>
        </p:nvSpPr>
        <p:spPr>
          <a:xfrm>
            <a:off x="7799129" y="844193"/>
            <a:ext cx="3753944" cy="1508105"/>
          </a:xfrm>
          <a:prstGeom prst="rect">
            <a:avLst/>
          </a:prstGeom>
          <a:noFill/>
        </p:spPr>
        <p:txBody>
          <a:bodyPr wrap="square" rtlCol="0">
            <a:spAutoFit/>
          </a:bodyPr>
          <a:lstStyle/>
          <a:p>
            <a:pPr marL="342900" indent="-342900">
              <a:buFont typeface="Arial" panose="020B0604020202020204" pitchFamily="34" charset="0"/>
              <a:buChar char="•"/>
            </a:pPr>
            <a:r>
              <a:rPr lang="en-US" sz="1400" dirty="0">
                <a:latin typeface="+mj-lt"/>
              </a:rPr>
              <a:t>Search A/B Competitive Test (Complete)</a:t>
            </a:r>
          </a:p>
          <a:p>
            <a:pPr marL="342900" indent="-342900">
              <a:buFont typeface="Arial" panose="020B0604020202020204" pitchFamily="34" charset="0"/>
              <a:buChar char="•"/>
            </a:pPr>
            <a:r>
              <a:rPr lang="en-US" sz="1400" dirty="0">
                <a:latin typeface="+mj-lt"/>
              </a:rPr>
              <a:t>Checkout 2.0 Milestone 1 (In Progress)</a:t>
            </a:r>
          </a:p>
          <a:p>
            <a:pPr marL="342900" indent="-342900">
              <a:buFont typeface="Arial" panose="020B0604020202020204" pitchFamily="34" charset="0"/>
              <a:buChar char="•"/>
            </a:pPr>
            <a:r>
              <a:rPr lang="en-US" sz="1400" dirty="0">
                <a:latin typeface="+mj-lt"/>
              </a:rPr>
              <a:t>Sports Category page A/B Concept Test (in Progress)</a:t>
            </a:r>
          </a:p>
          <a:p>
            <a:endParaRPr lang="en-US" dirty="0">
              <a:latin typeface="+mj-lt"/>
            </a:endParaRPr>
          </a:p>
          <a:p>
            <a:pPr marL="285750" indent="-285750">
              <a:buFontTx/>
              <a:buChar char="-"/>
            </a:pPr>
            <a:endParaRPr lang="en-US" dirty="0">
              <a:latin typeface="+mj-lt"/>
            </a:endParaRPr>
          </a:p>
        </p:txBody>
      </p:sp>
      <p:sp>
        <p:nvSpPr>
          <p:cNvPr id="16" name="TextBox 15">
            <a:extLst>
              <a:ext uri="{FF2B5EF4-FFF2-40B4-BE49-F238E27FC236}">
                <a16:creationId xmlns:a16="http://schemas.microsoft.com/office/drawing/2014/main" id="{5C7B114E-25BD-BC48-8298-923209257B12}"/>
              </a:ext>
            </a:extLst>
          </p:cNvPr>
          <p:cNvSpPr txBox="1"/>
          <p:nvPr/>
        </p:nvSpPr>
        <p:spPr>
          <a:xfrm>
            <a:off x="7799129" y="2960092"/>
            <a:ext cx="3753944" cy="2154436"/>
          </a:xfrm>
          <a:prstGeom prst="rect">
            <a:avLst/>
          </a:prstGeom>
          <a:noFill/>
        </p:spPr>
        <p:txBody>
          <a:bodyPr wrap="square" rtlCol="0">
            <a:spAutoFit/>
          </a:bodyPr>
          <a:lstStyle/>
          <a:p>
            <a:r>
              <a:rPr lang="en-US" sz="1400" dirty="0">
                <a:latin typeface="+mj-lt"/>
              </a:rPr>
              <a:t>Search – See Executive Summary</a:t>
            </a:r>
          </a:p>
          <a:p>
            <a:pPr marL="800100" lvl="1" indent="-342900">
              <a:buFont typeface="Arial" panose="020B0604020202020204" pitchFamily="34" charset="0"/>
              <a:buChar char="•"/>
            </a:pPr>
            <a:r>
              <a:rPr lang="en-US" sz="1400" dirty="0">
                <a:latin typeface="+mj-lt"/>
              </a:rPr>
              <a:t>There’s a 95% chance that desktop users will prefer Vivid Seats over Seat Geek.</a:t>
            </a:r>
          </a:p>
          <a:p>
            <a:pPr marL="800100" lvl="1" indent="-342900">
              <a:buFont typeface="Arial" panose="020B0604020202020204" pitchFamily="34" charset="0"/>
              <a:buChar char="•"/>
            </a:pPr>
            <a:r>
              <a:rPr lang="en-US" sz="1400" dirty="0">
                <a:latin typeface="+mj-lt"/>
              </a:rPr>
              <a:t>However, there’s a 99.9% chance that Desktop Users would prefer StubHub and Ticketmaster over Vivid Seats.</a:t>
            </a:r>
          </a:p>
          <a:p>
            <a:endParaRPr lang="en-US" dirty="0"/>
          </a:p>
          <a:p>
            <a:pPr marL="285750" indent="-285750">
              <a:buFontTx/>
              <a:buChar char="-"/>
            </a:pPr>
            <a:endParaRPr lang="en-US" dirty="0"/>
          </a:p>
        </p:txBody>
      </p:sp>
      <p:sp>
        <p:nvSpPr>
          <p:cNvPr id="19" name="TextBox 18">
            <a:extLst>
              <a:ext uri="{FF2B5EF4-FFF2-40B4-BE49-F238E27FC236}">
                <a16:creationId xmlns:a16="http://schemas.microsoft.com/office/drawing/2014/main" id="{4D1A0FD8-CDED-B447-8ADE-EC6D20EF0FCB}"/>
              </a:ext>
            </a:extLst>
          </p:cNvPr>
          <p:cNvSpPr txBox="1"/>
          <p:nvPr/>
        </p:nvSpPr>
        <p:spPr>
          <a:xfrm>
            <a:off x="7799129" y="5306618"/>
            <a:ext cx="3922004" cy="1292662"/>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j-lt"/>
              </a:rPr>
              <a:t>Elements of A Test Plan (Simple, non A/B)</a:t>
            </a:r>
          </a:p>
          <a:p>
            <a:pPr marL="285750" indent="-285750">
              <a:buFont typeface="Arial" panose="020B0604020202020204" pitchFamily="34" charset="0"/>
              <a:buChar char="•"/>
            </a:pPr>
            <a:r>
              <a:rPr lang="en-US" sz="1400" dirty="0">
                <a:latin typeface="+mj-lt"/>
              </a:rPr>
              <a:t>Elements of a Good Testing Task</a:t>
            </a:r>
          </a:p>
          <a:p>
            <a:r>
              <a:rPr lang="en-US" sz="1400" dirty="0">
                <a:solidFill>
                  <a:srgbClr val="FF0000"/>
                </a:solidFill>
                <a:latin typeface="+mj-lt"/>
              </a:rPr>
              <a:t> </a:t>
            </a:r>
          </a:p>
          <a:p>
            <a:endParaRPr lang="en-US" dirty="0">
              <a:latin typeface="+mj-lt"/>
            </a:endParaRPr>
          </a:p>
          <a:p>
            <a:pPr marL="285750" indent="-285750">
              <a:buFontTx/>
              <a:buChar char="-"/>
            </a:pPr>
            <a:endParaRPr lang="en-US" dirty="0">
              <a:latin typeface="+mj-lt"/>
            </a:endParaRPr>
          </a:p>
        </p:txBody>
      </p:sp>
    </p:spTree>
    <p:extLst>
      <p:ext uri="{BB962C8B-B14F-4D97-AF65-F5344CB8AC3E}">
        <p14:creationId xmlns:p14="http://schemas.microsoft.com/office/powerpoint/2010/main" val="278036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a:xfrm>
            <a:off x="460298" y="333514"/>
            <a:ext cx="10491954" cy="840841"/>
          </a:xfrm>
        </p:spPr>
        <p:txBody>
          <a:bodyPr>
            <a:normAutofit/>
          </a:bodyPr>
          <a:lstStyle/>
          <a:p>
            <a:r>
              <a:rPr lang="en-US" sz="4000" b="1" dirty="0"/>
              <a:t>#4 – Price Affordances are misleading </a:t>
            </a:r>
          </a:p>
        </p:txBody>
      </p:sp>
      <p:sp>
        <p:nvSpPr>
          <p:cNvPr id="3" name="Text Placeholder 2">
            <a:extLst>
              <a:ext uri="{FF2B5EF4-FFF2-40B4-BE49-F238E27FC236}">
                <a16:creationId xmlns:a16="http://schemas.microsoft.com/office/drawing/2014/main" id="{D7F734F8-AF18-F342-9B69-5365A2F7CFDC}"/>
              </a:ext>
            </a:extLst>
          </p:cNvPr>
          <p:cNvSpPr>
            <a:spLocks noGrp="1"/>
          </p:cNvSpPr>
          <p:nvPr>
            <p:ph type="body" idx="1"/>
          </p:nvPr>
        </p:nvSpPr>
        <p:spPr>
          <a:xfrm>
            <a:off x="460298" y="4964289"/>
            <a:ext cx="3904438" cy="1500187"/>
          </a:xfrm>
        </p:spPr>
        <p:txBody>
          <a:bodyPr>
            <a:noAutofit/>
          </a:bodyPr>
          <a:lstStyle/>
          <a:p>
            <a:r>
              <a:rPr lang="en-US" sz="1400" dirty="0">
                <a:latin typeface="+mj-lt"/>
              </a:rPr>
              <a:t>Never user the word “from” if it’s not possible to start there, because that’s not where users will be going “from.”</a:t>
            </a:r>
          </a:p>
          <a:p>
            <a:r>
              <a:rPr lang="en-US" sz="1400" dirty="0">
                <a:latin typeface="+mj-lt"/>
              </a:rPr>
              <a:t>Always show users where the bottom of the per unit pricing starts. </a:t>
            </a:r>
          </a:p>
          <a:p>
            <a:endParaRPr lang="en-US" sz="1400" dirty="0">
              <a:latin typeface="+mj-lt"/>
            </a:endParaRPr>
          </a:p>
        </p:txBody>
      </p:sp>
      <p:sp>
        <p:nvSpPr>
          <p:cNvPr id="4" name="Rectangle 3">
            <a:extLst>
              <a:ext uri="{FF2B5EF4-FFF2-40B4-BE49-F238E27FC236}">
                <a16:creationId xmlns:a16="http://schemas.microsoft.com/office/drawing/2014/main" id="{8C5650D5-5A4C-5344-B5CB-37834E35DE2C}"/>
              </a:ext>
            </a:extLst>
          </p:cNvPr>
          <p:cNvSpPr/>
          <p:nvPr/>
        </p:nvSpPr>
        <p:spPr>
          <a:xfrm>
            <a:off x="530671" y="1490158"/>
            <a:ext cx="1955673" cy="25136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HIGH</a:t>
            </a:r>
          </a:p>
        </p:txBody>
      </p:sp>
      <p:sp>
        <p:nvSpPr>
          <p:cNvPr id="7" name="Rectangle 6">
            <a:extLst>
              <a:ext uri="{FF2B5EF4-FFF2-40B4-BE49-F238E27FC236}">
                <a16:creationId xmlns:a16="http://schemas.microsoft.com/office/drawing/2014/main" id="{57B8310C-102C-5844-B2A7-81C7C397C1EE}"/>
              </a:ext>
            </a:extLst>
          </p:cNvPr>
          <p:cNvSpPr/>
          <p:nvPr/>
        </p:nvSpPr>
        <p:spPr>
          <a:xfrm>
            <a:off x="530671" y="4673057"/>
            <a:ext cx="2142225" cy="291232"/>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RECOMMENDATION</a:t>
            </a:r>
          </a:p>
        </p:txBody>
      </p:sp>
      <p:sp>
        <p:nvSpPr>
          <p:cNvPr id="13" name="Text Placeholder 2">
            <a:extLst>
              <a:ext uri="{FF2B5EF4-FFF2-40B4-BE49-F238E27FC236}">
                <a16:creationId xmlns:a16="http://schemas.microsoft.com/office/drawing/2014/main" id="{674F5CDE-578E-E743-A694-F1DB2A040E63}"/>
              </a:ext>
            </a:extLst>
          </p:cNvPr>
          <p:cNvSpPr txBox="1">
            <a:spLocks/>
          </p:cNvSpPr>
          <p:nvPr/>
        </p:nvSpPr>
        <p:spPr>
          <a:xfrm>
            <a:off x="1189764" y="2908444"/>
            <a:ext cx="5437068" cy="5342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D83AEC48-6BB3-E84E-B7B0-A4FD94298A3E}"/>
              </a:ext>
            </a:extLst>
          </p:cNvPr>
          <p:cNvSpPr txBox="1"/>
          <p:nvPr/>
        </p:nvSpPr>
        <p:spPr>
          <a:xfrm>
            <a:off x="460298" y="1761644"/>
            <a:ext cx="3721558" cy="584775"/>
          </a:xfrm>
          <a:prstGeom prst="rect">
            <a:avLst/>
          </a:prstGeom>
          <a:noFill/>
        </p:spPr>
        <p:txBody>
          <a:bodyPr wrap="square" rtlCol="0">
            <a:spAutoFit/>
          </a:bodyPr>
          <a:lstStyle/>
          <a:p>
            <a:r>
              <a:rPr lang="en-US" sz="1600" dirty="0">
                <a:solidFill>
                  <a:schemeClr val="tx1">
                    <a:lumMod val="50000"/>
                    <a:lumOff val="50000"/>
                  </a:schemeClr>
                </a:solidFill>
                <a:latin typeface="+mj-lt"/>
              </a:rPr>
              <a:t>Price signifiers act as </a:t>
            </a:r>
            <a:r>
              <a:rPr lang="en-US" sz="1600" b="1" dirty="0">
                <a:solidFill>
                  <a:srgbClr val="FF0000"/>
                </a:solidFill>
                <a:latin typeface="+mj-lt"/>
              </a:rPr>
              <a:t>false positives </a:t>
            </a:r>
            <a:r>
              <a:rPr lang="en-US" sz="1600" dirty="0">
                <a:solidFill>
                  <a:schemeClr val="tx1">
                    <a:lumMod val="50000"/>
                    <a:lumOff val="50000"/>
                  </a:schemeClr>
                </a:solidFill>
                <a:latin typeface="+mj-lt"/>
              </a:rPr>
              <a:t>for navigation, causing significant re-work.</a:t>
            </a:r>
          </a:p>
        </p:txBody>
      </p:sp>
      <p:sp>
        <p:nvSpPr>
          <p:cNvPr id="15" name="Text Placeholder 2">
            <a:extLst>
              <a:ext uri="{FF2B5EF4-FFF2-40B4-BE49-F238E27FC236}">
                <a16:creationId xmlns:a16="http://schemas.microsoft.com/office/drawing/2014/main" id="{2108BFA6-4700-A14B-A658-8733DFE5D838}"/>
              </a:ext>
            </a:extLst>
          </p:cNvPr>
          <p:cNvSpPr txBox="1">
            <a:spLocks/>
          </p:cNvSpPr>
          <p:nvPr/>
        </p:nvSpPr>
        <p:spPr>
          <a:xfrm>
            <a:off x="1054037" y="2404747"/>
            <a:ext cx="3310699" cy="204386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500" dirty="0"/>
              <a:t>Users expect prices to be </a:t>
            </a:r>
            <a:r>
              <a:rPr lang="en-US" sz="1500" b="1" dirty="0"/>
              <a:t>per unit available. Match between the real-world and the system. </a:t>
            </a:r>
          </a:p>
          <a:p>
            <a:r>
              <a:rPr lang="en-US" sz="1500" dirty="0"/>
              <a:t>Also, Jacobs law tells us that users spend most of their time on other sites. This means that users prefer your site to work the same way as all the other sites they already know.</a:t>
            </a:r>
            <a:r>
              <a:rPr lang="en-US" sz="1500" b="1" dirty="0"/>
              <a:t> </a:t>
            </a:r>
          </a:p>
          <a:p>
            <a:r>
              <a:rPr lang="en-US" sz="1500" b="1" dirty="0"/>
              <a:t>This can have serious effects on brand perception. </a:t>
            </a:r>
          </a:p>
          <a:p>
            <a:endParaRPr lang="en-US" sz="1500" dirty="0"/>
          </a:p>
        </p:txBody>
      </p:sp>
      <p:pic>
        <p:nvPicPr>
          <p:cNvPr id="18" name="Picture 17">
            <a:extLst>
              <a:ext uri="{FF2B5EF4-FFF2-40B4-BE49-F238E27FC236}">
                <a16:creationId xmlns:a16="http://schemas.microsoft.com/office/drawing/2014/main" id="{FE3E7C08-D829-714E-9BAE-E99F46F7F1B7}"/>
              </a:ext>
            </a:extLst>
          </p:cNvPr>
          <p:cNvPicPr>
            <a:picLocks noChangeAspect="1"/>
          </p:cNvPicPr>
          <p:nvPr/>
        </p:nvPicPr>
        <p:blipFill rotWithShape="1">
          <a:blip r:embed="rId3"/>
          <a:srcRect l="34156" t="24649" r="34622" b="27727"/>
          <a:stretch/>
        </p:blipFill>
        <p:spPr>
          <a:xfrm>
            <a:off x="4543442" y="1429789"/>
            <a:ext cx="3740173" cy="3018814"/>
          </a:xfrm>
          <a:prstGeom prst="rect">
            <a:avLst/>
          </a:prstGeom>
        </p:spPr>
      </p:pic>
      <p:sp>
        <p:nvSpPr>
          <p:cNvPr id="19" name="TextBox 18">
            <a:extLst>
              <a:ext uri="{FF2B5EF4-FFF2-40B4-BE49-F238E27FC236}">
                <a16:creationId xmlns:a16="http://schemas.microsoft.com/office/drawing/2014/main" id="{69FCA7B5-9804-FF4D-85F8-DCCB1B1D44C6}"/>
              </a:ext>
            </a:extLst>
          </p:cNvPr>
          <p:cNvSpPr txBox="1"/>
          <p:nvPr/>
        </p:nvSpPr>
        <p:spPr>
          <a:xfrm>
            <a:off x="4885356" y="4673057"/>
            <a:ext cx="3512969" cy="2062103"/>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600" dirty="0"/>
              <a:t>Make price minimums </a:t>
            </a:r>
            <a:r>
              <a:rPr lang="en-US" sz="1600" i="1" dirty="0"/>
              <a:t>from the perspective of the user,</a:t>
            </a:r>
            <a:r>
              <a:rPr lang="en-US" sz="1600" dirty="0"/>
              <a:t> if it is not possible to spend $89 only then do not use the word “from.”  </a:t>
            </a:r>
          </a:p>
          <a:p>
            <a:endParaRPr lang="en-US" sz="1600" dirty="0"/>
          </a:p>
          <a:p>
            <a:r>
              <a:rPr lang="en-US" sz="1600" dirty="0"/>
              <a:t>Here user is about to make the same mistake; $89 ends up being $178, because the unit starts at 2.</a:t>
            </a:r>
          </a:p>
        </p:txBody>
      </p:sp>
      <p:cxnSp>
        <p:nvCxnSpPr>
          <p:cNvPr id="20" name="Straight Connector 19">
            <a:extLst>
              <a:ext uri="{FF2B5EF4-FFF2-40B4-BE49-F238E27FC236}">
                <a16:creationId xmlns:a16="http://schemas.microsoft.com/office/drawing/2014/main" id="{CAE696FE-FF0F-5247-8C32-753F12F027F0}"/>
              </a:ext>
            </a:extLst>
          </p:cNvPr>
          <p:cNvCxnSpPr>
            <a:cxnSpLocks/>
          </p:cNvCxnSpPr>
          <p:nvPr/>
        </p:nvCxnSpPr>
        <p:spPr>
          <a:xfrm>
            <a:off x="4770646" y="4613639"/>
            <a:ext cx="351296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F32AB3A-12BD-D84B-A976-691518A8F1EC}"/>
              </a:ext>
            </a:extLst>
          </p:cNvPr>
          <p:cNvSpPr txBox="1"/>
          <p:nvPr/>
        </p:nvSpPr>
        <p:spPr>
          <a:xfrm>
            <a:off x="4435109" y="4632806"/>
            <a:ext cx="294861" cy="523220"/>
          </a:xfrm>
          <a:prstGeom prst="rect">
            <a:avLst/>
          </a:prstGeom>
          <a:noFill/>
        </p:spPr>
        <p:txBody>
          <a:bodyPr wrap="square" rtlCol="0">
            <a:spAutoFit/>
          </a:bodyPr>
          <a:lstStyle/>
          <a:p>
            <a:r>
              <a:rPr lang="en-US" sz="2800" b="1" dirty="0">
                <a:solidFill>
                  <a:srgbClr val="FF0000"/>
                </a:solidFill>
              </a:rPr>
              <a:t>X</a:t>
            </a:r>
          </a:p>
        </p:txBody>
      </p:sp>
      <p:pic>
        <p:nvPicPr>
          <p:cNvPr id="24" name="Graphic 23" descr="World with solid fill">
            <a:extLst>
              <a:ext uri="{FF2B5EF4-FFF2-40B4-BE49-F238E27FC236}">
                <a16:creationId xmlns:a16="http://schemas.microsoft.com/office/drawing/2014/main" id="{44144750-4EB5-324F-85BC-9082E52E5F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261" y="2387143"/>
            <a:ext cx="584776" cy="584776"/>
          </a:xfrm>
          <a:prstGeom prst="rect">
            <a:avLst/>
          </a:prstGeom>
        </p:spPr>
      </p:pic>
      <p:pic>
        <p:nvPicPr>
          <p:cNvPr id="25" name="Picture 24">
            <a:extLst>
              <a:ext uri="{FF2B5EF4-FFF2-40B4-BE49-F238E27FC236}">
                <a16:creationId xmlns:a16="http://schemas.microsoft.com/office/drawing/2014/main" id="{F270524E-8412-B048-A45E-5D639BC9FFA8}"/>
              </a:ext>
            </a:extLst>
          </p:cNvPr>
          <p:cNvPicPr>
            <a:picLocks noChangeAspect="1"/>
          </p:cNvPicPr>
          <p:nvPr/>
        </p:nvPicPr>
        <p:blipFill rotWithShape="1">
          <a:blip r:embed="rId3"/>
          <a:srcRect l="34156" t="24649" r="34622" b="27727"/>
          <a:stretch/>
        </p:blipFill>
        <p:spPr>
          <a:xfrm>
            <a:off x="8398325" y="1423846"/>
            <a:ext cx="3740173" cy="3018814"/>
          </a:xfrm>
          <a:prstGeom prst="rect">
            <a:avLst/>
          </a:prstGeom>
        </p:spPr>
      </p:pic>
      <p:sp>
        <p:nvSpPr>
          <p:cNvPr id="26" name="TextBox 25">
            <a:extLst>
              <a:ext uri="{FF2B5EF4-FFF2-40B4-BE49-F238E27FC236}">
                <a16:creationId xmlns:a16="http://schemas.microsoft.com/office/drawing/2014/main" id="{DB4248C2-3189-0E40-9B94-DBF74A70F087}"/>
              </a:ext>
            </a:extLst>
          </p:cNvPr>
          <p:cNvSpPr txBox="1"/>
          <p:nvPr/>
        </p:nvSpPr>
        <p:spPr>
          <a:xfrm>
            <a:off x="9252156" y="4678999"/>
            <a:ext cx="2720388" cy="132343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600" dirty="0"/>
              <a:t>Uses the price that it is possible to start from. </a:t>
            </a:r>
          </a:p>
          <a:p>
            <a:endParaRPr lang="en-US" sz="1600" dirty="0"/>
          </a:p>
          <a:p>
            <a:r>
              <a:rPr lang="en-US" sz="1600" dirty="0"/>
              <a:t>Consider showing the unit minimum that is available.</a:t>
            </a:r>
            <a:endParaRPr lang="en-US" sz="1600" i="1" dirty="0">
              <a:solidFill>
                <a:srgbClr val="00B050"/>
              </a:solidFill>
            </a:endParaRPr>
          </a:p>
        </p:txBody>
      </p:sp>
      <p:cxnSp>
        <p:nvCxnSpPr>
          <p:cNvPr id="27" name="Straight Connector 26">
            <a:extLst>
              <a:ext uri="{FF2B5EF4-FFF2-40B4-BE49-F238E27FC236}">
                <a16:creationId xmlns:a16="http://schemas.microsoft.com/office/drawing/2014/main" id="{EC061916-B5BA-0B45-8470-50712C5BDEA4}"/>
              </a:ext>
            </a:extLst>
          </p:cNvPr>
          <p:cNvCxnSpPr>
            <a:cxnSpLocks/>
          </p:cNvCxnSpPr>
          <p:nvPr/>
        </p:nvCxnSpPr>
        <p:spPr>
          <a:xfrm>
            <a:off x="9244021" y="4619582"/>
            <a:ext cx="261687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30" name="Graphic 29" descr="Checkmark outline">
            <a:extLst>
              <a:ext uri="{FF2B5EF4-FFF2-40B4-BE49-F238E27FC236}">
                <a16:creationId xmlns:a16="http://schemas.microsoft.com/office/drawing/2014/main" id="{A52CB565-BCD5-DF4E-94B3-B5A6A253E2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05511" y="4632806"/>
            <a:ext cx="426868" cy="426868"/>
          </a:xfrm>
          <a:prstGeom prst="rect">
            <a:avLst/>
          </a:prstGeom>
        </p:spPr>
      </p:pic>
      <p:sp>
        <p:nvSpPr>
          <p:cNvPr id="31" name="TextBox 30">
            <a:extLst>
              <a:ext uri="{FF2B5EF4-FFF2-40B4-BE49-F238E27FC236}">
                <a16:creationId xmlns:a16="http://schemas.microsoft.com/office/drawing/2014/main" id="{78509700-2F49-C64D-A73D-6C7F2E1225A0}"/>
              </a:ext>
            </a:extLst>
          </p:cNvPr>
          <p:cNvSpPr txBox="1"/>
          <p:nvPr/>
        </p:nvSpPr>
        <p:spPr>
          <a:xfrm>
            <a:off x="9655174" y="2493567"/>
            <a:ext cx="2247901" cy="200055"/>
          </a:xfrm>
          <a:prstGeom prst="rect">
            <a:avLst/>
          </a:prstGeom>
          <a:solidFill>
            <a:schemeClr val="bg1"/>
          </a:solidFill>
        </p:spPr>
        <p:txBody>
          <a:bodyPr wrap="square" rtlCol="0">
            <a:spAutoFit/>
          </a:bodyPr>
          <a:lstStyle/>
          <a:p>
            <a:r>
              <a:rPr lang="en-US" sz="700" dirty="0">
                <a:solidFill>
                  <a:srgbClr val="74CED2"/>
                </a:solidFill>
              </a:rPr>
              <a:t>Starting from $ 178/per 2 ticket minimum ($89/each)</a:t>
            </a:r>
          </a:p>
        </p:txBody>
      </p:sp>
      <p:sp>
        <p:nvSpPr>
          <p:cNvPr id="32" name="TextBox 31">
            <a:extLst>
              <a:ext uri="{FF2B5EF4-FFF2-40B4-BE49-F238E27FC236}">
                <a16:creationId xmlns:a16="http://schemas.microsoft.com/office/drawing/2014/main" id="{71A5767E-1746-0E4F-868A-B95DD56EEA70}"/>
              </a:ext>
            </a:extLst>
          </p:cNvPr>
          <p:cNvSpPr txBox="1"/>
          <p:nvPr/>
        </p:nvSpPr>
        <p:spPr>
          <a:xfrm>
            <a:off x="9622981" y="2942919"/>
            <a:ext cx="2247901" cy="200055"/>
          </a:xfrm>
          <a:prstGeom prst="rect">
            <a:avLst/>
          </a:prstGeom>
          <a:solidFill>
            <a:schemeClr val="bg1"/>
          </a:solidFill>
        </p:spPr>
        <p:txBody>
          <a:bodyPr wrap="square" rtlCol="0">
            <a:spAutoFit/>
          </a:bodyPr>
          <a:lstStyle/>
          <a:p>
            <a:r>
              <a:rPr lang="en-US" sz="700" dirty="0">
                <a:solidFill>
                  <a:srgbClr val="74CED2"/>
                </a:solidFill>
              </a:rPr>
              <a:t>$114/per ticket</a:t>
            </a:r>
          </a:p>
        </p:txBody>
      </p:sp>
      <p:sp>
        <p:nvSpPr>
          <p:cNvPr id="34" name="TextBox 33">
            <a:extLst>
              <a:ext uri="{FF2B5EF4-FFF2-40B4-BE49-F238E27FC236}">
                <a16:creationId xmlns:a16="http://schemas.microsoft.com/office/drawing/2014/main" id="{C9324BE4-5749-3A4D-A48D-3928144A23B3}"/>
              </a:ext>
            </a:extLst>
          </p:cNvPr>
          <p:cNvSpPr txBox="1"/>
          <p:nvPr/>
        </p:nvSpPr>
        <p:spPr>
          <a:xfrm>
            <a:off x="9683749" y="3379313"/>
            <a:ext cx="2247901" cy="200055"/>
          </a:xfrm>
          <a:prstGeom prst="rect">
            <a:avLst/>
          </a:prstGeom>
          <a:solidFill>
            <a:schemeClr val="bg1"/>
          </a:solidFill>
        </p:spPr>
        <p:txBody>
          <a:bodyPr wrap="square" rtlCol="0">
            <a:spAutoFit/>
          </a:bodyPr>
          <a:lstStyle/>
          <a:p>
            <a:r>
              <a:rPr lang="en-US" sz="700" dirty="0">
                <a:solidFill>
                  <a:srgbClr val="74CED2"/>
                </a:solidFill>
              </a:rPr>
              <a:t>Starting from $ 188/per 2 ticket minimum ($94/each)</a:t>
            </a:r>
          </a:p>
        </p:txBody>
      </p:sp>
    </p:spTree>
    <p:extLst>
      <p:ext uri="{BB962C8B-B14F-4D97-AF65-F5344CB8AC3E}">
        <p14:creationId xmlns:p14="http://schemas.microsoft.com/office/powerpoint/2010/main" val="309934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5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3FFE-D8CA-CC4E-8D2B-E4BD4214AF5D}"/>
              </a:ext>
            </a:extLst>
          </p:cNvPr>
          <p:cNvSpPr>
            <a:spLocks noGrp="1"/>
          </p:cNvSpPr>
          <p:nvPr>
            <p:ph type="title"/>
          </p:nvPr>
        </p:nvSpPr>
        <p:spPr>
          <a:xfrm>
            <a:off x="1685581" y="1736726"/>
            <a:ext cx="9419498" cy="2852737"/>
          </a:xfrm>
        </p:spPr>
        <p:txBody>
          <a:bodyPr/>
          <a:lstStyle/>
          <a:p>
            <a:r>
              <a:rPr lang="en-US" dirty="0"/>
              <a:t>UXR Assimilation Concepts</a:t>
            </a:r>
          </a:p>
        </p:txBody>
      </p:sp>
      <p:sp>
        <p:nvSpPr>
          <p:cNvPr id="3" name="Text Placeholder 2">
            <a:extLst>
              <a:ext uri="{FF2B5EF4-FFF2-40B4-BE49-F238E27FC236}">
                <a16:creationId xmlns:a16="http://schemas.microsoft.com/office/drawing/2014/main" id="{993AA6F4-C6AA-3346-BBAD-D2BCB148B4EE}"/>
              </a:ext>
            </a:extLst>
          </p:cNvPr>
          <p:cNvSpPr>
            <a:spLocks noGrp="1"/>
          </p:cNvSpPr>
          <p:nvPr>
            <p:ph type="body" idx="1"/>
          </p:nvPr>
        </p:nvSpPr>
        <p:spPr>
          <a:xfrm>
            <a:off x="1685581" y="4589463"/>
            <a:ext cx="9419498" cy="1500187"/>
          </a:xfrm>
        </p:spPr>
        <p:txBody>
          <a:bodyPr/>
          <a:lstStyle/>
          <a:p>
            <a:r>
              <a:rPr lang="en-US" dirty="0"/>
              <a:t>Test Plan Overviews and Tasks</a:t>
            </a:r>
          </a:p>
        </p:txBody>
      </p:sp>
    </p:spTree>
    <p:extLst>
      <p:ext uri="{BB962C8B-B14F-4D97-AF65-F5344CB8AC3E}">
        <p14:creationId xmlns:p14="http://schemas.microsoft.com/office/powerpoint/2010/main" val="283734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11B45C-8C84-E649-87B0-F921438652B3}"/>
              </a:ext>
            </a:extLst>
          </p:cNvPr>
          <p:cNvSpPr/>
          <p:nvPr/>
        </p:nvSpPr>
        <p:spPr>
          <a:xfrm>
            <a:off x="-7852" y="-7"/>
            <a:ext cx="3096651" cy="383059"/>
          </a:xfrm>
          <a:prstGeom prst="rect">
            <a:avLst/>
          </a:prstGeom>
          <a:solidFill>
            <a:srgbClr val="6472F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TEST PLAN - OVERVIEW </a:t>
            </a:r>
          </a:p>
        </p:txBody>
      </p:sp>
      <p:sp>
        <p:nvSpPr>
          <p:cNvPr id="3" name="Rectangle 2">
            <a:extLst>
              <a:ext uri="{FF2B5EF4-FFF2-40B4-BE49-F238E27FC236}">
                <a16:creationId xmlns:a16="http://schemas.microsoft.com/office/drawing/2014/main" id="{F53F2BC3-07CC-524C-89B6-077FF57F7558}"/>
              </a:ext>
            </a:extLst>
          </p:cNvPr>
          <p:cNvSpPr/>
          <p:nvPr/>
        </p:nvSpPr>
        <p:spPr>
          <a:xfrm>
            <a:off x="477562" y="1005981"/>
            <a:ext cx="155172" cy="4747598"/>
          </a:xfrm>
          <a:prstGeom prst="rect">
            <a:avLst/>
          </a:prstGeom>
          <a:solidFill>
            <a:srgbClr val="6472F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E90D484-B559-D345-86B1-EBCCB911A98D}"/>
              </a:ext>
            </a:extLst>
          </p:cNvPr>
          <p:cNvSpPr txBox="1"/>
          <p:nvPr/>
        </p:nvSpPr>
        <p:spPr>
          <a:xfrm>
            <a:off x="769421" y="597109"/>
            <a:ext cx="844826" cy="400110"/>
          </a:xfrm>
          <a:prstGeom prst="rect">
            <a:avLst/>
          </a:prstGeom>
          <a:noFill/>
        </p:spPr>
        <p:txBody>
          <a:bodyPr wrap="square" rtlCol="0">
            <a:spAutoFit/>
          </a:bodyPr>
          <a:lstStyle/>
          <a:p>
            <a:r>
              <a:rPr lang="en-US" sz="1000" dirty="0"/>
              <a:t>INCOME SEGMENTS</a:t>
            </a:r>
          </a:p>
        </p:txBody>
      </p:sp>
      <p:pic>
        <p:nvPicPr>
          <p:cNvPr id="10" name="Graphic 9" descr="Users outline">
            <a:extLst>
              <a:ext uri="{FF2B5EF4-FFF2-40B4-BE49-F238E27FC236}">
                <a16:creationId xmlns:a16="http://schemas.microsoft.com/office/drawing/2014/main" id="{9616B763-4B0D-EB46-AC64-D0FEE90D6C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156" y="1486689"/>
            <a:ext cx="753972" cy="753972"/>
          </a:xfrm>
          <a:prstGeom prst="rect">
            <a:avLst/>
          </a:prstGeom>
        </p:spPr>
      </p:pic>
      <p:pic>
        <p:nvPicPr>
          <p:cNvPr id="12" name="Graphic 11" descr="Users outline">
            <a:extLst>
              <a:ext uri="{FF2B5EF4-FFF2-40B4-BE49-F238E27FC236}">
                <a16:creationId xmlns:a16="http://schemas.microsoft.com/office/drawing/2014/main" id="{86D1839F-7005-2C4C-B242-B985444752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507" y="2905442"/>
            <a:ext cx="753972" cy="753972"/>
          </a:xfrm>
          <a:prstGeom prst="rect">
            <a:avLst/>
          </a:prstGeom>
        </p:spPr>
      </p:pic>
      <p:pic>
        <p:nvPicPr>
          <p:cNvPr id="13" name="Graphic 12" descr="Users outline">
            <a:extLst>
              <a:ext uri="{FF2B5EF4-FFF2-40B4-BE49-F238E27FC236}">
                <a16:creationId xmlns:a16="http://schemas.microsoft.com/office/drawing/2014/main" id="{AF5F91BB-C509-FB47-AEDF-A3B9412F4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156" y="4324195"/>
            <a:ext cx="753972" cy="753972"/>
          </a:xfrm>
          <a:prstGeom prst="rect">
            <a:avLst/>
          </a:prstGeom>
        </p:spPr>
      </p:pic>
      <p:sp>
        <p:nvSpPr>
          <p:cNvPr id="21" name="TextBox 20">
            <a:extLst>
              <a:ext uri="{FF2B5EF4-FFF2-40B4-BE49-F238E27FC236}">
                <a16:creationId xmlns:a16="http://schemas.microsoft.com/office/drawing/2014/main" id="{7C5E5A4C-3493-F449-9652-D0259A2832E2}"/>
              </a:ext>
            </a:extLst>
          </p:cNvPr>
          <p:cNvSpPr txBox="1"/>
          <p:nvPr/>
        </p:nvSpPr>
        <p:spPr>
          <a:xfrm>
            <a:off x="831329" y="2217169"/>
            <a:ext cx="844826" cy="246221"/>
          </a:xfrm>
          <a:prstGeom prst="rect">
            <a:avLst/>
          </a:prstGeom>
          <a:noFill/>
        </p:spPr>
        <p:txBody>
          <a:bodyPr wrap="square" rtlCol="0">
            <a:spAutoFit/>
          </a:bodyPr>
          <a:lstStyle/>
          <a:p>
            <a:r>
              <a:rPr lang="en-US" sz="1000" dirty="0"/>
              <a:t>&gt; $40K</a:t>
            </a:r>
          </a:p>
        </p:txBody>
      </p:sp>
      <p:sp>
        <p:nvSpPr>
          <p:cNvPr id="22" name="TextBox 21">
            <a:extLst>
              <a:ext uri="{FF2B5EF4-FFF2-40B4-BE49-F238E27FC236}">
                <a16:creationId xmlns:a16="http://schemas.microsoft.com/office/drawing/2014/main" id="{96B9D892-A2FA-0640-91D9-450F9AE35739}"/>
              </a:ext>
            </a:extLst>
          </p:cNvPr>
          <p:cNvSpPr txBox="1"/>
          <p:nvPr/>
        </p:nvSpPr>
        <p:spPr>
          <a:xfrm>
            <a:off x="895080" y="3728309"/>
            <a:ext cx="844826" cy="246221"/>
          </a:xfrm>
          <a:prstGeom prst="rect">
            <a:avLst/>
          </a:prstGeom>
          <a:noFill/>
        </p:spPr>
        <p:txBody>
          <a:bodyPr wrap="square" rtlCol="0">
            <a:spAutoFit/>
          </a:bodyPr>
          <a:lstStyle/>
          <a:p>
            <a:r>
              <a:rPr lang="en-US" sz="1000" dirty="0"/>
              <a:t>$40-80K</a:t>
            </a:r>
          </a:p>
        </p:txBody>
      </p:sp>
      <p:sp>
        <p:nvSpPr>
          <p:cNvPr id="23" name="TextBox 22">
            <a:extLst>
              <a:ext uri="{FF2B5EF4-FFF2-40B4-BE49-F238E27FC236}">
                <a16:creationId xmlns:a16="http://schemas.microsoft.com/office/drawing/2014/main" id="{02D516CA-9A34-5143-A61B-6821E87FA97E}"/>
              </a:ext>
            </a:extLst>
          </p:cNvPr>
          <p:cNvSpPr txBox="1"/>
          <p:nvPr/>
        </p:nvSpPr>
        <p:spPr>
          <a:xfrm>
            <a:off x="1856697" y="569365"/>
            <a:ext cx="973066" cy="707886"/>
          </a:xfrm>
          <a:prstGeom prst="rect">
            <a:avLst/>
          </a:prstGeom>
          <a:noFill/>
        </p:spPr>
        <p:txBody>
          <a:bodyPr wrap="square" rtlCol="0">
            <a:spAutoFit/>
          </a:bodyPr>
          <a:lstStyle/>
          <a:p>
            <a:r>
              <a:rPr lang="en-US" sz="1000" dirty="0"/>
              <a:t>Sports Interested OR</a:t>
            </a:r>
          </a:p>
          <a:p>
            <a:r>
              <a:rPr lang="en-US" sz="1000" dirty="0"/>
              <a:t> Loose Sports Interest</a:t>
            </a:r>
          </a:p>
        </p:txBody>
      </p:sp>
      <p:sp>
        <p:nvSpPr>
          <p:cNvPr id="24" name="TextBox 23">
            <a:extLst>
              <a:ext uri="{FF2B5EF4-FFF2-40B4-BE49-F238E27FC236}">
                <a16:creationId xmlns:a16="http://schemas.microsoft.com/office/drawing/2014/main" id="{1F15F223-9ACF-CD44-8099-CE3F6129B9FF}"/>
              </a:ext>
            </a:extLst>
          </p:cNvPr>
          <p:cNvSpPr txBox="1"/>
          <p:nvPr/>
        </p:nvSpPr>
        <p:spPr>
          <a:xfrm>
            <a:off x="773529" y="5171830"/>
            <a:ext cx="914400" cy="246221"/>
          </a:xfrm>
          <a:prstGeom prst="rect">
            <a:avLst/>
          </a:prstGeom>
          <a:noFill/>
        </p:spPr>
        <p:txBody>
          <a:bodyPr wrap="square" rtlCol="0">
            <a:spAutoFit/>
          </a:bodyPr>
          <a:lstStyle/>
          <a:p>
            <a:r>
              <a:rPr lang="en-US" sz="1000" dirty="0"/>
              <a:t>$80K- $150K+</a:t>
            </a:r>
          </a:p>
        </p:txBody>
      </p:sp>
      <p:pic>
        <p:nvPicPr>
          <p:cNvPr id="33" name="Picture 32" descr="Shape&#10;&#10;Description automatically generated">
            <a:extLst>
              <a:ext uri="{FF2B5EF4-FFF2-40B4-BE49-F238E27FC236}">
                <a16:creationId xmlns:a16="http://schemas.microsoft.com/office/drawing/2014/main" id="{3BF16355-A6EC-AD48-AC4D-15712F19C110}"/>
              </a:ext>
            </a:extLst>
          </p:cNvPr>
          <p:cNvPicPr>
            <a:picLocks noChangeAspect="1"/>
          </p:cNvPicPr>
          <p:nvPr/>
        </p:nvPicPr>
        <p:blipFill>
          <a:blip r:embed="rId5"/>
          <a:stretch>
            <a:fillRect/>
          </a:stretch>
        </p:blipFill>
        <p:spPr>
          <a:xfrm flipH="1">
            <a:off x="2002252" y="1463565"/>
            <a:ext cx="400110" cy="400110"/>
          </a:xfrm>
          <a:prstGeom prst="rect">
            <a:avLst/>
          </a:prstGeom>
        </p:spPr>
      </p:pic>
      <p:pic>
        <p:nvPicPr>
          <p:cNvPr id="36" name="Picture 35" descr="Shape&#10;&#10;Description automatically generated">
            <a:extLst>
              <a:ext uri="{FF2B5EF4-FFF2-40B4-BE49-F238E27FC236}">
                <a16:creationId xmlns:a16="http://schemas.microsoft.com/office/drawing/2014/main" id="{E45BA119-0C1E-2242-9AC6-60AC4E19E14D}"/>
              </a:ext>
            </a:extLst>
          </p:cNvPr>
          <p:cNvPicPr>
            <a:picLocks noChangeAspect="1"/>
          </p:cNvPicPr>
          <p:nvPr/>
        </p:nvPicPr>
        <p:blipFill>
          <a:blip r:embed="rId5">
            <a:alphaModFix amt="35000"/>
          </a:blip>
          <a:stretch>
            <a:fillRect/>
          </a:stretch>
        </p:blipFill>
        <p:spPr>
          <a:xfrm flipH="1">
            <a:off x="2002252" y="2174440"/>
            <a:ext cx="400110" cy="400110"/>
          </a:xfrm>
          <a:prstGeom prst="rect">
            <a:avLst/>
          </a:prstGeom>
        </p:spPr>
      </p:pic>
      <p:pic>
        <p:nvPicPr>
          <p:cNvPr id="37" name="Picture 36" descr="Shape&#10;&#10;Description automatically generated">
            <a:extLst>
              <a:ext uri="{FF2B5EF4-FFF2-40B4-BE49-F238E27FC236}">
                <a16:creationId xmlns:a16="http://schemas.microsoft.com/office/drawing/2014/main" id="{E3EC119D-DA04-9040-BCAE-6209007EDB2C}"/>
              </a:ext>
            </a:extLst>
          </p:cNvPr>
          <p:cNvPicPr>
            <a:picLocks noChangeAspect="1"/>
          </p:cNvPicPr>
          <p:nvPr/>
        </p:nvPicPr>
        <p:blipFill>
          <a:blip r:embed="rId5"/>
          <a:stretch>
            <a:fillRect/>
          </a:stretch>
        </p:blipFill>
        <p:spPr>
          <a:xfrm flipH="1">
            <a:off x="2002252" y="2885315"/>
            <a:ext cx="400110" cy="400110"/>
          </a:xfrm>
          <a:prstGeom prst="rect">
            <a:avLst/>
          </a:prstGeom>
        </p:spPr>
      </p:pic>
      <p:pic>
        <p:nvPicPr>
          <p:cNvPr id="38" name="Picture 37" descr="Shape&#10;&#10;Description automatically generated">
            <a:extLst>
              <a:ext uri="{FF2B5EF4-FFF2-40B4-BE49-F238E27FC236}">
                <a16:creationId xmlns:a16="http://schemas.microsoft.com/office/drawing/2014/main" id="{4E15462A-3C00-5D4A-B6C5-47B258F2739D}"/>
              </a:ext>
            </a:extLst>
          </p:cNvPr>
          <p:cNvPicPr>
            <a:picLocks noChangeAspect="1"/>
          </p:cNvPicPr>
          <p:nvPr/>
        </p:nvPicPr>
        <p:blipFill>
          <a:blip r:embed="rId5">
            <a:alphaModFix amt="50000"/>
          </a:blip>
          <a:stretch>
            <a:fillRect/>
          </a:stretch>
        </p:blipFill>
        <p:spPr>
          <a:xfrm flipH="1">
            <a:off x="2002252" y="3596190"/>
            <a:ext cx="400110" cy="400110"/>
          </a:xfrm>
          <a:prstGeom prst="rect">
            <a:avLst/>
          </a:prstGeom>
        </p:spPr>
      </p:pic>
      <p:pic>
        <p:nvPicPr>
          <p:cNvPr id="39" name="Picture 38" descr="Shape&#10;&#10;Description automatically generated">
            <a:extLst>
              <a:ext uri="{FF2B5EF4-FFF2-40B4-BE49-F238E27FC236}">
                <a16:creationId xmlns:a16="http://schemas.microsoft.com/office/drawing/2014/main" id="{B61DB563-8E55-E24B-B966-3A071D5F1D4F}"/>
              </a:ext>
            </a:extLst>
          </p:cNvPr>
          <p:cNvPicPr>
            <a:picLocks noChangeAspect="1"/>
          </p:cNvPicPr>
          <p:nvPr/>
        </p:nvPicPr>
        <p:blipFill>
          <a:blip r:embed="rId5"/>
          <a:stretch>
            <a:fillRect/>
          </a:stretch>
        </p:blipFill>
        <p:spPr>
          <a:xfrm flipH="1">
            <a:off x="2002252" y="4307065"/>
            <a:ext cx="400110" cy="400110"/>
          </a:xfrm>
          <a:prstGeom prst="rect">
            <a:avLst/>
          </a:prstGeom>
        </p:spPr>
      </p:pic>
      <p:pic>
        <p:nvPicPr>
          <p:cNvPr id="40" name="Picture 39" descr="Shape&#10;&#10;Description automatically generated">
            <a:extLst>
              <a:ext uri="{FF2B5EF4-FFF2-40B4-BE49-F238E27FC236}">
                <a16:creationId xmlns:a16="http://schemas.microsoft.com/office/drawing/2014/main" id="{DC8618FA-A87E-3545-A85B-56773855F0B2}"/>
              </a:ext>
            </a:extLst>
          </p:cNvPr>
          <p:cNvPicPr>
            <a:picLocks noChangeAspect="1"/>
          </p:cNvPicPr>
          <p:nvPr/>
        </p:nvPicPr>
        <p:blipFill>
          <a:blip r:embed="rId5">
            <a:alphaModFix amt="50000"/>
          </a:blip>
          <a:stretch>
            <a:fillRect/>
          </a:stretch>
        </p:blipFill>
        <p:spPr>
          <a:xfrm flipH="1">
            <a:off x="2002252" y="5017941"/>
            <a:ext cx="400110" cy="400110"/>
          </a:xfrm>
          <a:prstGeom prst="rect">
            <a:avLst/>
          </a:prstGeom>
        </p:spPr>
      </p:pic>
      <p:sp>
        <p:nvSpPr>
          <p:cNvPr id="41" name="Rectangle 40">
            <a:extLst>
              <a:ext uri="{FF2B5EF4-FFF2-40B4-BE49-F238E27FC236}">
                <a16:creationId xmlns:a16="http://schemas.microsoft.com/office/drawing/2014/main" id="{54C5653B-1B7D-D549-9B52-279CCD0AC808}"/>
              </a:ext>
            </a:extLst>
          </p:cNvPr>
          <p:cNvSpPr/>
          <p:nvPr/>
        </p:nvSpPr>
        <p:spPr>
          <a:xfrm flipH="1">
            <a:off x="1741041" y="1005981"/>
            <a:ext cx="45719" cy="4747598"/>
          </a:xfrm>
          <a:prstGeom prst="rect">
            <a:avLst/>
          </a:prstGeom>
          <a:solidFill>
            <a:srgbClr val="6472F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6472F6"/>
              </a:solidFill>
            </a:endParaRPr>
          </a:p>
        </p:txBody>
      </p:sp>
      <p:sp>
        <p:nvSpPr>
          <p:cNvPr id="42" name="Rectangle 41">
            <a:extLst>
              <a:ext uri="{FF2B5EF4-FFF2-40B4-BE49-F238E27FC236}">
                <a16:creationId xmlns:a16="http://schemas.microsoft.com/office/drawing/2014/main" id="{9B5F9D20-E256-1E4F-AC6B-3C2775E6C02C}"/>
              </a:ext>
            </a:extLst>
          </p:cNvPr>
          <p:cNvSpPr/>
          <p:nvPr/>
        </p:nvSpPr>
        <p:spPr>
          <a:xfrm>
            <a:off x="2759826" y="1011136"/>
            <a:ext cx="298713" cy="4747598"/>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dirty="0">
                <a:solidFill>
                  <a:schemeClr val="bg1"/>
                </a:solidFill>
              </a:rPr>
              <a:t>TASK</a:t>
            </a:r>
          </a:p>
        </p:txBody>
      </p:sp>
      <p:pic>
        <p:nvPicPr>
          <p:cNvPr id="35" name="Picture 34" descr="Graphical user interface, application&#10;&#10;Description automatically generated">
            <a:extLst>
              <a:ext uri="{FF2B5EF4-FFF2-40B4-BE49-F238E27FC236}">
                <a16:creationId xmlns:a16="http://schemas.microsoft.com/office/drawing/2014/main" id="{4D8CE6B6-44AD-074D-BAFE-458529530F59}"/>
              </a:ext>
            </a:extLst>
          </p:cNvPr>
          <p:cNvPicPr>
            <a:picLocks noChangeAspect="1"/>
          </p:cNvPicPr>
          <p:nvPr/>
        </p:nvPicPr>
        <p:blipFill>
          <a:blip r:embed="rId6"/>
          <a:stretch>
            <a:fillRect/>
          </a:stretch>
        </p:blipFill>
        <p:spPr>
          <a:xfrm>
            <a:off x="3187227" y="1005981"/>
            <a:ext cx="1294073" cy="2423019"/>
          </a:xfrm>
          <a:prstGeom prst="rect">
            <a:avLst/>
          </a:prstGeom>
        </p:spPr>
      </p:pic>
      <p:sp>
        <p:nvSpPr>
          <p:cNvPr id="54" name="TextBox 53">
            <a:extLst>
              <a:ext uri="{FF2B5EF4-FFF2-40B4-BE49-F238E27FC236}">
                <a16:creationId xmlns:a16="http://schemas.microsoft.com/office/drawing/2014/main" id="{EE9EAAD7-8183-5240-9060-C3682342BF91}"/>
              </a:ext>
            </a:extLst>
          </p:cNvPr>
          <p:cNvSpPr txBox="1"/>
          <p:nvPr/>
        </p:nvSpPr>
        <p:spPr>
          <a:xfrm>
            <a:off x="3291913" y="583471"/>
            <a:ext cx="1811593" cy="246221"/>
          </a:xfrm>
          <a:prstGeom prst="rect">
            <a:avLst/>
          </a:prstGeom>
          <a:noFill/>
        </p:spPr>
        <p:txBody>
          <a:bodyPr wrap="square" rtlCol="0">
            <a:spAutoFit/>
          </a:bodyPr>
          <a:lstStyle/>
          <a:p>
            <a:r>
              <a:rPr lang="en-US" sz="1000" dirty="0"/>
              <a:t>Scenario &amp; Task</a:t>
            </a:r>
          </a:p>
        </p:txBody>
      </p:sp>
      <p:pic>
        <p:nvPicPr>
          <p:cNvPr id="55" name="Picture 54" descr="Graphical user interface, text, application&#10;&#10;Description automatically generated">
            <a:extLst>
              <a:ext uri="{FF2B5EF4-FFF2-40B4-BE49-F238E27FC236}">
                <a16:creationId xmlns:a16="http://schemas.microsoft.com/office/drawing/2014/main" id="{32353C17-7700-8040-8272-30277D0DC046}"/>
              </a:ext>
            </a:extLst>
          </p:cNvPr>
          <p:cNvPicPr>
            <a:picLocks noChangeAspect="1"/>
          </p:cNvPicPr>
          <p:nvPr/>
        </p:nvPicPr>
        <p:blipFill>
          <a:blip r:embed="rId7"/>
          <a:stretch>
            <a:fillRect/>
          </a:stretch>
        </p:blipFill>
        <p:spPr>
          <a:xfrm>
            <a:off x="3150796" y="3659414"/>
            <a:ext cx="1301598" cy="2530885"/>
          </a:xfrm>
          <a:prstGeom prst="rect">
            <a:avLst/>
          </a:prstGeom>
        </p:spPr>
      </p:pic>
      <p:sp>
        <p:nvSpPr>
          <p:cNvPr id="56" name="Rectangle 55">
            <a:extLst>
              <a:ext uri="{FF2B5EF4-FFF2-40B4-BE49-F238E27FC236}">
                <a16:creationId xmlns:a16="http://schemas.microsoft.com/office/drawing/2014/main" id="{A6B5D652-D96E-A546-8383-80D8AFA5632F}"/>
              </a:ext>
            </a:extLst>
          </p:cNvPr>
          <p:cNvSpPr/>
          <p:nvPr/>
        </p:nvSpPr>
        <p:spPr>
          <a:xfrm>
            <a:off x="4689407" y="1005981"/>
            <a:ext cx="298713" cy="4747598"/>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dirty="0">
                <a:solidFill>
                  <a:schemeClr val="bg1"/>
                </a:solidFill>
              </a:rPr>
              <a:t>Measurements</a:t>
            </a:r>
          </a:p>
        </p:txBody>
      </p:sp>
      <p:sp>
        <p:nvSpPr>
          <p:cNvPr id="52" name="TextBox 51">
            <a:extLst>
              <a:ext uri="{FF2B5EF4-FFF2-40B4-BE49-F238E27FC236}">
                <a16:creationId xmlns:a16="http://schemas.microsoft.com/office/drawing/2014/main" id="{888A6078-98CB-094B-95B7-4202B109E007}"/>
              </a:ext>
            </a:extLst>
          </p:cNvPr>
          <p:cNvSpPr txBox="1"/>
          <p:nvPr/>
        </p:nvSpPr>
        <p:spPr>
          <a:xfrm>
            <a:off x="5413225" y="907584"/>
            <a:ext cx="2542693" cy="5262979"/>
          </a:xfrm>
          <a:prstGeom prst="rect">
            <a:avLst/>
          </a:prstGeom>
          <a:noFill/>
        </p:spPr>
        <p:txBody>
          <a:bodyPr wrap="square" rtlCol="0">
            <a:spAutoFit/>
          </a:bodyPr>
          <a:lstStyle/>
          <a:p>
            <a:r>
              <a:rPr lang="en-US" sz="1400" dirty="0"/>
              <a:t>Page Description - verbal</a:t>
            </a:r>
          </a:p>
          <a:p>
            <a:endParaRPr lang="en-US" sz="1400" dirty="0"/>
          </a:p>
          <a:p>
            <a:r>
              <a:rPr lang="en-US" sz="1400" dirty="0"/>
              <a:t>Retention</a:t>
            </a:r>
          </a:p>
          <a:p>
            <a:pPr marL="285750" indent="-285750">
              <a:buFont typeface="Courier New" panose="02070309020205020404" pitchFamily="49" charset="0"/>
              <a:buChar char="o"/>
            </a:pPr>
            <a:r>
              <a:rPr lang="en-US" sz="1400" dirty="0"/>
              <a:t>Info want to store</a:t>
            </a:r>
          </a:p>
          <a:p>
            <a:endParaRPr lang="en-US" sz="1400" dirty="0"/>
          </a:p>
          <a:p>
            <a:r>
              <a:rPr lang="en-US" sz="1400" dirty="0"/>
              <a:t>Blinded Price Comprehension-</a:t>
            </a:r>
          </a:p>
          <a:p>
            <a:pPr marL="285750" indent="-285750">
              <a:buFont typeface="Courier New" panose="02070309020205020404" pitchFamily="49" charset="0"/>
              <a:buChar char="o"/>
            </a:pPr>
            <a:r>
              <a:rPr lang="en-US" sz="1400" dirty="0"/>
              <a:t>Price key words</a:t>
            </a:r>
          </a:p>
          <a:p>
            <a:pPr marL="285750" indent="-285750">
              <a:buFont typeface="Courier New" panose="02070309020205020404" pitchFamily="49" charset="0"/>
              <a:buChar char="o"/>
            </a:pPr>
            <a:r>
              <a:rPr lang="en-US" sz="1400" dirty="0"/>
              <a:t>Price sentiment self rating</a:t>
            </a:r>
          </a:p>
          <a:p>
            <a:endParaRPr lang="en-US" sz="1400" dirty="0"/>
          </a:p>
          <a:p>
            <a:r>
              <a:rPr lang="en-US" sz="1400" dirty="0"/>
              <a:t>Price Comprehension</a:t>
            </a:r>
          </a:p>
          <a:p>
            <a:pPr marL="285750" indent="-285750">
              <a:buFont typeface="Courier New" panose="02070309020205020404" pitchFamily="49" charset="0"/>
              <a:buChar char="o"/>
            </a:pPr>
            <a:r>
              <a:rPr lang="en-US" sz="1400" dirty="0"/>
              <a:t>Price sentiment self rating</a:t>
            </a:r>
          </a:p>
          <a:p>
            <a:endParaRPr lang="en-US" sz="1400" dirty="0"/>
          </a:p>
          <a:p>
            <a:r>
              <a:rPr lang="en-US" sz="1400" dirty="0"/>
              <a:t>Blinded Order Handling Comprehension</a:t>
            </a:r>
          </a:p>
          <a:p>
            <a:pPr marL="285750" indent="-285750">
              <a:buFont typeface="Courier New" panose="02070309020205020404" pitchFamily="49" charset="0"/>
              <a:buChar char="o"/>
            </a:pPr>
            <a:r>
              <a:rPr lang="en-US" sz="1400" dirty="0"/>
              <a:t>Sentiment about When</a:t>
            </a:r>
          </a:p>
          <a:p>
            <a:pPr marL="285750" indent="-285750">
              <a:buFont typeface="Courier New" panose="02070309020205020404" pitchFamily="49" charset="0"/>
              <a:buChar char="o"/>
            </a:pPr>
            <a:r>
              <a:rPr lang="en-US" sz="1400" dirty="0"/>
              <a:t>Sentiment about Where</a:t>
            </a:r>
          </a:p>
          <a:p>
            <a:endParaRPr lang="en-US" sz="1400" dirty="0"/>
          </a:p>
          <a:p>
            <a:r>
              <a:rPr lang="en-US" sz="1400" dirty="0"/>
              <a:t>Confirmed vs Received Comprehension</a:t>
            </a:r>
          </a:p>
          <a:p>
            <a:pPr marL="285750" indent="-285750">
              <a:buFont typeface="Courier New" panose="02070309020205020404" pitchFamily="49" charset="0"/>
              <a:buChar char="o"/>
            </a:pPr>
            <a:r>
              <a:rPr lang="en-US" sz="1400" dirty="0"/>
              <a:t>Thank you page key words (meaning)</a:t>
            </a:r>
          </a:p>
          <a:p>
            <a:r>
              <a:rPr lang="en-US" sz="1400" dirty="0"/>
              <a:t>Trust</a:t>
            </a:r>
          </a:p>
          <a:p>
            <a:pPr marL="171450" indent="-171450">
              <a:buFont typeface="Arial" panose="020B0604020202020204" pitchFamily="34" charset="0"/>
              <a:buChar char="•"/>
            </a:pPr>
            <a:r>
              <a:rPr lang="en-US" sz="1400" dirty="0"/>
              <a:t>Increase or decrease</a:t>
            </a:r>
          </a:p>
          <a:p>
            <a:pPr marL="171450" indent="-171450">
              <a:buFont typeface="Arial" panose="020B0604020202020204" pitchFamily="34" charset="0"/>
              <a:buChar char="•"/>
            </a:pPr>
            <a:r>
              <a:rPr lang="en-US" sz="1400" dirty="0"/>
              <a:t>Reason</a:t>
            </a:r>
          </a:p>
        </p:txBody>
      </p:sp>
      <p:sp>
        <p:nvSpPr>
          <p:cNvPr id="59" name="Rectangle 58">
            <a:extLst>
              <a:ext uri="{FF2B5EF4-FFF2-40B4-BE49-F238E27FC236}">
                <a16:creationId xmlns:a16="http://schemas.microsoft.com/office/drawing/2014/main" id="{4014DDDC-F684-354D-A696-66C27F29D9C0}"/>
              </a:ext>
            </a:extLst>
          </p:cNvPr>
          <p:cNvSpPr/>
          <p:nvPr/>
        </p:nvSpPr>
        <p:spPr>
          <a:xfrm rot="5400000">
            <a:off x="6853551" y="-792329"/>
            <a:ext cx="144445" cy="3025095"/>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000" dirty="0">
                <a:solidFill>
                  <a:schemeClr val="bg1"/>
                </a:solidFill>
              </a:rPr>
              <a:t>SUBJECTIVE</a:t>
            </a:r>
          </a:p>
        </p:txBody>
      </p:sp>
      <p:sp>
        <p:nvSpPr>
          <p:cNvPr id="60" name="Rectangle 59">
            <a:extLst>
              <a:ext uri="{FF2B5EF4-FFF2-40B4-BE49-F238E27FC236}">
                <a16:creationId xmlns:a16="http://schemas.microsoft.com/office/drawing/2014/main" id="{DD4093DC-6CF2-8B4E-B3C5-8BE17C45F419}"/>
              </a:ext>
            </a:extLst>
          </p:cNvPr>
          <p:cNvSpPr/>
          <p:nvPr/>
        </p:nvSpPr>
        <p:spPr>
          <a:xfrm rot="5400000">
            <a:off x="10354508" y="-660736"/>
            <a:ext cx="144445" cy="276191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000" dirty="0">
                <a:solidFill>
                  <a:schemeClr val="bg1"/>
                </a:solidFill>
              </a:rPr>
              <a:t>OBJECTIVE</a:t>
            </a:r>
          </a:p>
        </p:txBody>
      </p:sp>
      <p:sp>
        <p:nvSpPr>
          <p:cNvPr id="61" name="TextBox 60">
            <a:extLst>
              <a:ext uri="{FF2B5EF4-FFF2-40B4-BE49-F238E27FC236}">
                <a16:creationId xmlns:a16="http://schemas.microsoft.com/office/drawing/2014/main" id="{35E40D68-745C-6B47-B376-577915575114}"/>
              </a:ext>
            </a:extLst>
          </p:cNvPr>
          <p:cNvSpPr txBox="1"/>
          <p:nvPr/>
        </p:nvSpPr>
        <p:spPr>
          <a:xfrm>
            <a:off x="9045775" y="940919"/>
            <a:ext cx="2761912" cy="5693866"/>
          </a:xfrm>
          <a:prstGeom prst="rect">
            <a:avLst/>
          </a:prstGeom>
          <a:noFill/>
        </p:spPr>
        <p:txBody>
          <a:bodyPr wrap="square" rtlCol="0">
            <a:spAutoFit/>
          </a:bodyPr>
          <a:lstStyle/>
          <a:p>
            <a:r>
              <a:rPr lang="en-US" sz="1400" dirty="0"/>
              <a:t>Page End - analytic</a:t>
            </a:r>
          </a:p>
          <a:p>
            <a:endParaRPr lang="en-US" sz="1400" dirty="0"/>
          </a:p>
          <a:p>
            <a:r>
              <a:rPr lang="en-US" sz="1400" dirty="0"/>
              <a:t>Retention</a:t>
            </a:r>
          </a:p>
          <a:p>
            <a:pPr marL="285750" indent="-285750">
              <a:buFont typeface="Courier New" panose="02070309020205020404" pitchFamily="49" charset="0"/>
              <a:buChar char="o"/>
            </a:pPr>
            <a:r>
              <a:rPr lang="en-US" sz="1400" dirty="0"/>
              <a:t>Mechanism</a:t>
            </a:r>
          </a:p>
          <a:p>
            <a:endParaRPr lang="en-US" sz="1400" dirty="0"/>
          </a:p>
          <a:p>
            <a:r>
              <a:rPr lang="en-US" sz="1400" dirty="0"/>
              <a:t>Blinded Price Comprehension-</a:t>
            </a:r>
          </a:p>
          <a:p>
            <a:pPr marL="285750" indent="-285750">
              <a:buFont typeface="Courier New" panose="02070309020205020404" pitchFamily="49" charset="0"/>
              <a:buChar char="o"/>
            </a:pPr>
            <a:r>
              <a:rPr lang="en-US" sz="1400" dirty="0"/>
              <a:t>Price Spending</a:t>
            </a:r>
          </a:p>
          <a:p>
            <a:endParaRPr lang="en-US" sz="1400" dirty="0"/>
          </a:p>
          <a:p>
            <a:r>
              <a:rPr lang="en-US" sz="1400" dirty="0"/>
              <a:t>Price Comprehension</a:t>
            </a:r>
          </a:p>
          <a:p>
            <a:pPr marL="285750" indent="-285750">
              <a:buFont typeface="Courier New" panose="02070309020205020404" pitchFamily="49" charset="0"/>
              <a:buChar char="o"/>
            </a:pPr>
            <a:r>
              <a:rPr lang="en-US" sz="1400" dirty="0"/>
              <a:t>Price breakdown, detail level</a:t>
            </a:r>
          </a:p>
          <a:p>
            <a:endParaRPr lang="en-US" sz="1400" dirty="0"/>
          </a:p>
          <a:p>
            <a:r>
              <a:rPr lang="en-US" sz="1400" dirty="0"/>
              <a:t>Blinded Order handling Comprehension</a:t>
            </a:r>
          </a:p>
          <a:p>
            <a:pPr marL="285750" indent="-285750">
              <a:buFont typeface="Courier New" panose="02070309020205020404" pitchFamily="49" charset="0"/>
              <a:buChar char="o"/>
            </a:pPr>
            <a:r>
              <a:rPr lang="en-US" sz="1400" dirty="0"/>
              <a:t>Accuracy about When</a:t>
            </a:r>
          </a:p>
          <a:p>
            <a:pPr marL="285750" indent="-285750">
              <a:buFont typeface="Courier New" panose="02070309020205020404" pitchFamily="49" charset="0"/>
              <a:buChar char="o"/>
            </a:pPr>
            <a:r>
              <a:rPr lang="en-US" sz="1400" dirty="0"/>
              <a:t>Accuracy about Where</a:t>
            </a:r>
          </a:p>
          <a:p>
            <a:endParaRPr lang="en-US" sz="1400" dirty="0"/>
          </a:p>
          <a:p>
            <a:r>
              <a:rPr lang="en-US" sz="1400" dirty="0"/>
              <a:t>Confirmed vs Received Comprehension</a:t>
            </a:r>
          </a:p>
          <a:p>
            <a:pPr marL="285750" indent="-285750">
              <a:buFont typeface="Courier New" panose="02070309020205020404" pitchFamily="49" charset="0"/>
              <a:buChar char="o"/>
            </a:pPr>
            <a:r>
              <a:rPr lang="en-US" sz="1400" dirty="0"/>
              <a:t>Fails (confirmed vs received)</a:t>
            </a:r>
          </a:p>
          <a:p>
            <a:pPr marL="285750" indent="-285750">
              <a:buFont typeface="Courier New" panose="02070309020205020404" pitchFamily="49" charset="0"/>
              <a:buChar char="o"/>
            </a:pPr>
            <a:r>
              <a:rPr lang="en-US" sz="1400" dirty="0"/>
              <a:t>Date comprehension</a:t>
            </a:r>
          </a:p>
          <a:p>
            <a:pPr marL="285750" indent="-285750">
              <a:buFont typeface="Courier New" panose="02070309020205020404" pitchFamily="49" charset="0"/>
              <a:buChar char="o"/>
            </a:pPr>
            <a:r>
              <a:rPr lang="en-US" sz="1400" dirty="0"/>
              <a:t>Match after detail priming to Q3 – Page Description Verbal</a:t>
            </a:r>
          </a:p>
          <a:p>
            <a:pPr marL="285750" indent="-285750">
              <a:buFont typeface="Courier New" panose="02070309020205020404" pitchFamily="49" charset="0"/>
              <a:buChar char="o"/>
            </a:pPr>
            <a:endParaRPr lang="en-US" sz="1400" dirty="0"/>
          </a:p>
          <a:p>
            <a:endParaRPr lang="en-US" sz="1400" dirty="0"/>
          </a:p>
          <a:p>
            <a:pPr marL="285750" indent="-285750">
              <a:buFont typeface="Courier New" panose="02070309020205020404" pitchFamily="49" charset="0"/>
              <a:buChar char="o"/>
            </a:pPr>
            <a:endParaRPr lang="en-US" sz="1400" dirty="0"/>
          </a:p>
          <a:p>
            <a:pPr marL="285750" indent="-285750">
              <a:buFont typeface="Courier New" panose="02070309020205020404" pitchFamily="49" charset="0"/>
              <a:buChar char="o"/>
            </a:pPr>
            <a:endParaRPr lang="en-US" sz="1400" dirty="0"/>
          </a:p>
        </p:txBody>
      </p:sp>
      <p:sp>
        <p:nvSpPr>
          <p:cNvPr id="16" name="Rectangle 15">
            <a:extLst>
              <a:ext uri="{FF2B5EF4-FFF2-40B4-BE49-F238E27FC236}">
                <a16:creationId xmlns:a16="http://schemas.microsoft.com/office/drawing/2014/main" id="{1CBF0590-294F-8143-B85E-5ED131F2E877}"/>
              </a:ext>
            </a:extLst>
          </p:cNvPr>
          <p:cNvSpPr/>
          <p:nvPr/>
        </p:nvSpPr>
        <p:spPr>
          <a:xfrm>
            <a:off x="9342304" y="5442859"/>
            <a:ext cx="2203374" cy="33552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1B7B0AD-33A7-3544-8AC8-DA7029EC4CC5}"/>
              </a:ext>
            </a:extLst>
          </p:cNvPr>
          <p:cNvSpPr/>
          <p:nvPr/>
        </p:nvSpPr>
        <p:spPr>
          <a:xfrm>
            <a:off x="5448546" y="907584"/>
            <a:ext cx="1974598" cy="33552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95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with low confidence">
            <a:extLst>
              <a:ext uri="{FF2B5EF4-FFF2-40B4-BE49-F238E27FC236}">
                <a16:creationId xmlns:a16="http://schemas.microsoft.com/office/drawing/2014/main" id="{B8E4470C-7CDF-A94C-885A-082370130ABC}"/>
              </a:ext>
            </a:extLst>
          </p:cNvPr>
          <p:cNvPicPr>
            <a:picLocks noChangeAspect="1"/>
          </p:cNvPicPr>
          <p:nvPr/>
        </p:nvPicPr>
        <p:blipFill>
          <a:blip r:embed="rId3"/>
          <a:stretch>
            <a:fillRect/>
          </a:stretch>
        </p:blipFill>
        <p:spPr>
          <a:xfrm>
            <a:off x="3636615" y="539826"/>
            <a:ext cx="8555385" cy="5949108"/>
          </a:xfrm>
          <a:prstGeom prst="rect">
            <a:avLst/>
          </a:prstGeom>
        </p:spPr>
      </p:pic>
      <p:sp>
        <p:nvSpPr>
          <p:cNvPr id="3" name="Rectangle 2">
            <a:extLst>
              <a:ext uri="{FF2B5EF4-FFF2-40B4-BE49-F238E27FC236}">
                <a16:creationId xmlns:a16="http://schemas.microsoft.com/office/drawing/2014/main" id="{93F96A91-D875-0449-B737-434A998EBFFC}"/>
              </a:ext>
            </a:extLst>
          </p:cNvPr>
          <p:cNvSpPr/>
          <p:nvPr/>
        </p:nvSpPr>
        <p:spPr>
          <a:xfrm>
            <a:off x="-7852" y="-7"/>
            <a:ext cx="3096651" cy="383059"/>
          </a:xfrm>
          <a:prstGeom prst="rect">
            <a:avLst/>
          </a:prstGeom>
          <a:solidFill>
            <a:srgbClr val="6472F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ESSENTIAL TASK ELEMENTS</a:t>
            </a:r>
          </a:p>
        </p:txBody>
      </p:sp>
      <p:sp>
        <p:nvSpPr>
          <p:cNvPr id="4" name="TextBox 3">
            <a:extLst>
              <a:ext uri="{FF2B5EF4-FFF2-40B4-BE49-F238E27FC236}">
                <a16:creationId xmlns:a16="http://schemas.microsoft.com/office/drawing/2014/main" id="{2E9BCE87-FE43-8949-A493-0A0871C839FA}"/>
              </a:ext>
            </a:extLst>
          </p:cNvPr>
          <p:cNvSpPr txBox="1"/>
          <p:nvPr/>
        </p:nvSpPr>
        <p:spPr>
          <a:xfrm>
            <a:off x="352538" y="539826"/>
            <a:ext cx="2736261" cy="6986528"/>
          </a:xfrm>
          <a:prstGeom prst="rect">
            <a:avLst/>
          </a:prstGeom>
          <a:noFill/>
        </p:spPr>
        <p:txBody>
          <a:bodyPr wrap="square" rtlCol="0">
            <a:spAutoFit/>
          </a:bodyPr>
          <a:lstStyle/>
          <a:p>
            <a:pPr marL="342900" indent="-342900">
              <a:buFont typeface="+mj-lt"/>
              <a:buAutoNum type="arabicPeriod"/>
            </a:pPr>
            <a:r>
              <a:rPr lang="en-US" sz="1400" dirty="0"/>
              <a:t>First person “I”</a:t>
            </a:r>
          </a:p>
          <a:p>
            <a:pPr marL="342900" indent="-342900">
              <a:buFont typeface="+mj-lt"/>
              <a:buAutoNum type="arabicPeriod"/>
            </a:pPr>
            <a:endParaRPr lang="en-US" sz="1400" dirty="0"/>
          </a:p>
          <a:p>
            <a:pPr marL="342900" indent="-342900">
              <a:buFont typeface="+mj-lt"/>
              <a:buAutoNum type="arabicPeriod"/>
            </a:pPr>
            <a:r>
              <a:rPr lang="en-US" sz="1400" dirty="0"/>
              <a:t>Scenario: </a:t>
            </a:r>
          </a:p>
          <a:p>
            <a:pPr marL="342900" indent="-342900">
              <a:buFont typeface="+mj-lt"/>
              <a:buAutoNum type="arabicPeriod"/>
            </a:pPr>
            <a:endParaRPr lang="en-US" sz="1400" dirty="0"/>
          </a:p>
          <a:p>
            <a:pPr marL="800100" lvl="1" indent="-342900">
              <a:buFont typeface="+mj-lt"/>
              <a:buAutoNum type="alphaLcPeriod"/>
            </a:pPr>
            <a:r>
              <a:rPr lang="en-US" sz="1400" dirty="0">
                <a:solidFill>
                  <a:srgbClr val="FF0000"/>
                </a:solidFill>
              </a:rPr>
              <a:t>User context (what where they just doing?)</a:t>
            </a:r>
          </a:p>
          <a:p>
            <a:pPr marL="800100" lvl="1" indent="-342900">
              <a:buFont typeface="+mj-lt"/>
              <a:buAutoNum type="alphaLcPeriod"/>
            </a:pPr>
            <a:endParaRPr lang="en-US" sz="1400" dirty="0"/>
          </a:p>
          <a:p>
            <a:pPr marL="800100" lvl="1" indent="-342900">
              <a:buFont typeface="+mj-lt"/>
              <a:buAutoNum type="alphaLcPeriod"/>
            </a:pPr>
            <a:r>
              <a:rPr lang="en-US" sz="1400" dirty="0">
                <a:solidFill>
                  <a:schemeClr val="accent2"/>
                </a:solidFill>
              </a:rPr>
              <a:t>Intent/Motivation</a:t>
            </a:r>
          </a:p>
          <a:p>
            <a:pPr marL="800100" lvl="1" indent="-342900">
              <a:buFont typeface="+mj-lt"/>
              <a:buAutoNum type="alphaLcPeriod"/>
            </a:pPr>
            <a:endParaRPr lang="en-US" sz="1400" dirty="0"/>
          </a:p>
          <a:p>
            <a:pPr marL="800100" lvl="1" indent="-342900">
              <a:buFont typeface="+mj-lt"/>
              <a:buAutoNum type="alphaLcPeriod"/>
            </a:pPr>
            <a:r>
              <a:rPr lang="en-US" sz="1400" dirty="0">
                <a:solidFill>
                  <a:schemeClr val="accent4"/>
                </a:solidFill>
              </a:rPr>
              <a:t>Game mechanics- A.K.A - Real World Constraints</a:t>
            </a:r>
          </a:p>
          <a:p>
            <a:pPr marL="800100" lvl="1" indent="-342900">
              <a:buFont typeface="+mj-lt"/>
              <a:buAutoNum type="alphaLcPeriod"/>
            </a:pPr>
            <a:endParaRPr lang="en-US" sz="1400" dirty="0"/>
          </a:p>
          <a:p>
            <a:pPr marL="800100" lvl="1" indent="-342900">
              <a:buFont typeface="+mj-lt"/>
              <a:buAutoNum type="alphaLcPeriod"/>
            </a:pPr>
            <a:r>
              <a:rPr lang="en-US" sz="1400" dirty="0">
                <a:solidFill>
                  <a:srgbClr val="00B050"/>
                </a:solidFill>
              </a:rPr>
              <a:t>Multi-player dynamics (family/friends)</a:t>
            </a:r>
          </a:p>
          <a:p>
            <a:pPr marL="342900" indent="-342900">
              <a:buFont typeface="+mj-lt"/>
              <a:buAutoNum type="arabicPeriod"/>
            </a:pPr>
            <a:endParaRPr lang="en-US" sz="1400" dirty="0"/>
          </a:p>
          <a:p>
            <a:pPr marL="342900" indent="-342900">
              <a:buFont typeface="+mj-lt"/>
              <a:buAutoNum type="arabicPeriod"/>
            </a:pPr>
            <a:r>
              <a:rPr lang="en-US" sz="1400" dirty="0"/>
              <a:t>Task Goal (stopping point, how the user thinks their successful)</a:t>
            </a:r>
          </a:p>
          <a:p>
            <a:pPr marL="1257300" lvl="2" indent="-342900">
              <a:buFont typeface="+mj-lt"/>
              <a:buAutoNum type="alphaLcPeriod"/>
            </a:pPr>
            <a:r>
              <a:rPr lang="en-US" sz="1400" dirty="0">
                <a:solidFill>
                  <a:srgbClr val="7030A0"/>
                </a:solidFill>
              </a:rPr>
              <a:t>“SHOW”</a:t>
            </a:r>
          </a:p>
          <a:p>
            <a:pPr marL="1257300" lvl="2" indent="-342900">
              <a:buFont typeface="+mj-lt"/>
              <a:buAutoNum type="alphaLcPeriod"/>
            </a:pPr>
            <a:r>
              <a:rPr lang="en-US" sz="1400" dirty="0">
                <a:solidFill>
                  <a:srgbClr val="00B0F0"/>
                </a:solidFill>
              </a:rPr>
              <a:t>When to “move on” </a:t>
            </a:r>
          </a:p>
          <a:p>
            <a:endParaRPr lang="en-US" sz="1400" dirty="0"/>
          </a:p>
          <a:p>
            <a:pPr marL="342900" indent="-342900">
              <a:buFont typeface="+mj-lt"/>
              <a:buAutoNum type="arabicPeriod"/>
            </a:pPr>
            <a:r>
              <a:rPr lang="en-US" sz="1400" b="1" dirty="0"/>
              <a:t>Rorschach test </a:t>
            </a:r>
            <a:r>
              <a:rPr lang="en-US" sz="1400" dirty="0"/>
              <a:t>- </a:t>
            </a:r>
            <a:r>
              <a:rPr lang="en-US" sz="1400" i="1" dirty="0"/>
              <a:t>All of these things must be presented together to allow the user to show us what they will really focus on. </a:t>
            </a:r>
          </a:p>
          <a:p>
            <a:pPr marL="342900" indent="-342900">
              <a:buFont typeface="+mj-lt"/>
              <a:buAutoNum type="arabicPeriod"/>
            </a:pPr>
            <a:endParaRPr lang="en-US" sz="1400" i="1"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endParaRPr lang="en-US" sz="1400" dirty="0"/>
          </a:p>
        </p:txBody>
      </p:sp>
      <p:sp>
        <p:nvSpPr>
          <p:cNvPr id="7" name="Pentagon 6">
            <a:extLst>
              <a:ext uri="{FF2B5EF4-FFF2-40B4-BE49-F238E27FC236}">
                <a16:creationId xmlns:a16="http://schemas.microsoft.com/office/drawing/2014/main" id="{6682FFAD-551B-724E-B80E-6A1021520FF2}"/>
              </a:ext>
            </a:extLst>
          </p:cNvPr>
          <p:cNvSpPr/>
          <p:nvPr/>
        </p:nvSpPr>
        <p:spPr>
          <a:xfrm>
            <a:off x="3415229" y="892367"/>
            <a:ext cx="221386" cy="14321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A4FBBF70-79E9-424D-B767-422127E39266}"/>
              </a:ext>
            </a:extLst>
          </p:cNvPr>
          <p:cNvSpPr/>
          <p:nvPr/>
        </p:nvSpPr>
        <p:spPr>
          <a:xfrm>
            <a:off x="3415229" y="1154936"/>
            <a:ext cx="221386" cy="14321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entagon 8">
            <a:extLst>
              <a:ext uri="{FF2B5EF4-FFF2-40B4-BE49-F238E27FC236}">
                <a16:creationId xmlns:a16="http://schemas.microsoft.com/office/drawing/2014/main" id="{7892C20D-919C-DA4F-9298-71EBD61FE92F}"/>
              </a:ext>
            </a:extLst>
          </p:cNvPr>
          <p:cNvSpPr/>
          <p:nvPr/>
        </p:nvSpPr>
        <p:spPr>
          <a:xfrm>
            <a:off x="3415229" y="2034450"/>
            <a:ext cx="221386" cy="14321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entagon 9">
            <a:extLst>
              <a:ext uri="{FF2B5EF4-FFF2-40B4-BE49-F238E27FC236}">
                <a16:creationId xmlns:a16="http://schemas.microsoft.com/office/drawing/2014/main" id="{479F2B8C-C284-484F-A66B-5AE7C6C2608E}"/>
              </a:ext>
            </a:extLst>
          </p:cNvPr>
          <p:cNvSpPr/>
          <p:nvPr/>
        </p:nvSpPr>
        <p:spPr>
          <a:xfrm>
            <a:off x="3415229" y="1771881"/>
            <a:ext cx="221386" cy="143219"/>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entagon 10">
            <a:extLst>
              <a:ext uri="{FF2B5EF4-FFF2-40B4-BE49-F238E27FC236}">
                <a16:creationId xmlns:a16="http://schemas.microsoft.com/office/drawing/2014/main" id="{582B49DF-F465-F843-A093-72CFBD2F352F}"/>
              </a:ext>
            </a:extLst>
          </p:cNvPr>
          <p:cNvSpPr/>
          <p:nvPr/>
        </p:nvSpPr>
        <p:spPr>
          <a:xfrm>
            <a:off x="3415229" y="2660576"/>
            <a:ext cx="221386" cy="143219"/>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2" name="Pentagon 11">
            <a:extLst>
              <a:ext uri="{FF2B5EF4-FFF2-40B4-BE49-F238E27FC236}">
                <a16:creationId xmlns:a16="http://schemas.microsoft.com/office/drawing/2014/main" id="{33B703CE-3956-E842-A374-FC556F0EBCB9}"/>
              </a:ext>
            </a:extLst>
          </p:cNvPr>
          <p:cNvSpPr/>
          <p:nvPr/>
        </p:nvSpPr>
        <p:spPr>
          <a:xfrm>
            <a:off x="3415229" y="2983735"/>
            <a:ext cx="221386" cy="14321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83420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5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3FFE-D8CA-CC4E-8D2B-E4BD4214AF5D}"/>
              </a:ext>
            </a:extLst>
          </p:cNvPr>
          <p:cNvSpPr>
            <a:spLocks noGrp="1"/>
          </p:cNvSpPr>
          <p:nvPr>
            <p:ph type="title"/>
          </p:nvPr>
        </p:nvSpPr>
        <p:spPr>
          <a:xfrm>
            <a:off x="1685581" y="1736726"/>
            <a:ext cx="9419498" cy="2852737"/>
          </a:xfrm>
        </p:spPr>
        <p:txBody>
          <a:bodyPr/>
          <a:lstStyle/>
          <a:p>
            <a:r>
              <a:rPr lang="en-US" dirty="0"/>
              <a:t>High Level Insights</a:t>
            </a:r>
          </a:p>
        </p:txBody>
      </p:sp>
      <p:sp>
        <p:nvSpPr>
          <p:cNvPr id="3" name="Text Placeholder 2">
            <a:extLst>
              <a:ext uri="{FF2B5EF4-FFF2-40B4-BE49-F238E27FC236}">
                <a16:creationId xmlns:a16="http://schemas.microsoft.com/office/drawing/2014/main" id="{993AA6F4-C6AA-3346-BBAD-D2BCB148B4EE}"/>
              </a:ext>
            </a:extLst>
          </p:cNvPr>
          <p:cNvSpPr>
            <a:spLocks noGrp="1"/>
          </p:cNvSpPr>
          <p:nvPr>
            <p:ph type="body" idx="1"/>
          </p:nvPr>
        </p:nvSpPr>
        <p:spPr>
          <a:xfrm>
            <a:off x="1685581" y="4589463"/>
            <a:ext cx="9419498" cy="1500187"/>
          </a:xfrm>
        </p:spPr>
        <p:txBody>
          <a:bodyPr/>
          <a:lstStyle/>
          <a:p>
            <a:r>
              <a:rPr lang="en-US" dirty="0"/>
              <a:t>Executive Summary + Some Key Slides </a:t>
            </a:r>
          </a:p>
        </p:txBody>
      </p:sp>
      <p:pic>
        <p:nvPicPr>
          <p:cNvPr id="5" name="Picture 4" descr="Graphical user interface, application&#10;&#10;Description automatically generated">
            <a:extLst>
              <a:ext uri="{FF2B5EF4-FFF2-40B4-BE49-F238E27FC236}">
                <a16:creationId xmlns:a16="http://schemas.microsoft.com/office/drawing/2014/main" id="{7AE95805-1258-F14E-BA98-7EC134C33A30}"/>
              </a:ext>
            </a:extLst>
          </p:cNvPr>
          <p:cNvPicPr>
            <a:picLocks noChangeAspect="1"/>
          </p:cNvPicPr>
          <p:nvPr/>
        </p:nvPicPr>
        <p:blipFill>
          <a:blip r:embed="rId3"/>
          <a:stretch>
            <a:fillRect/>
          </a:stretch>
        </p:blipFill>
        <p:spPr>
          <a:xfrm>
            <a:off x="0" y="0"/>
            <a:ext cx="1425163" cy="6858000"/>
          </a:xfrm>
          <a:prstGeom prst="rect">
            <a:avLst/>
          </a:prstGeom>
        </p:spPr>
      </p:pic>
    </p:spTree>
    <p:extLst>
      <p:ext uri="{BB962C8B-B14F-4D97-AF65-F5344CB8AC3E}">
        <p14:creationId xmlns:p14="http://schemas.microsoft.com/office/powerpoint/2010/main" val="342370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2919EE-61A6-D541-8F2F-DA8611C3A7B1}"/>
              </a:ext>
            </a:extLst>
          </p:cNvPr>
          <p:cNvSpPr/>
          <p:nvPr/>
        </p:nvSpPr>
        <p:spPr>
          <a:xfrm>
            <a:off x="0" y="-2"/>
            <a:ext cx="2778369" cy="6858002"/>
          </a:xfrm>
          <a:prstGeom prst="rect">
            <a:avLst/>
          </a:prstGeom>
          <a:solidFill>
            <a:srgbClr val="EA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49E75D71-39C3-4B49-A5DE-524C0B00E81A}"/>
              </a:ext>
            </a:extLst>
          </p:cNvPr>
          <p:cNvSpPr>
            <a:spLocks noGrp="1"/>
          </p:cNvSpPr>
          <p:nvPr>
            <p:ph idx="1"/>
          </p:nvPr>
        </p:nvSpPr>
        <p:spPr>
          <a:xfrm>
            <a:off x="351763" y="630192"/>
            <a:ext cx="2061784" cy="6227808"/>
          </a:xfrm>
        </p:spPr>
        <p:txBody>
          <a:bodyPr>
            <a:normAutofit/>
          </a:bodyPr>
          <a:lstStyle/>
          <a:p>
            <a:pPr marL="0" indent="0">
              <a:buNone/>
            </a:pPr>
            <a:r>
              <a:rPr lang="en-US" sz="1200" b="1" dirty="0"/>
              <a:t>KEY FINDINDGS</a:t>
            </a:r>
          </a:p>
          <a:p>
            <a:pPr marL="0" indent="0">
              <a:buNone/>
            </a:pPr>
            <a:r>
              <a:rPr lang="en-US" sz="1200" dirty="0">
                <a:latin typeface="+mj-lt"/>
              </a:rPr>
              <a:t>Vivid Seats’ self-reported purchase rates do not statistically differ from competitors (p &gt;0.8). </a:t>
            </a:r>
          </a:p>
          <a:p>
            <a:r>
              <a:rPr lang="en-US" sz="1200" dirty="0">
                <a:solidFill>
                  <a:srgbClr val="00B050"/>
                </a:solidFill>
                <a:latin typeface="+mj-lt"/>
              </a:rPr>
              <a:t>There’s a 95% chance that desktop users will prefer Vivid Seats over Seat Geek.</a:t>
            </a:r>
          </a:p>
          <a:p>
            <a:r>
              <a:rPr lang="en-US" sz="1200" dirty="0">
                <a:solidFill>
                  <a:srgbClr val="FF0000"/>
                </a:solidFill>
                <a:latin typeface="+mj-lt"/>
              </a:rPr>
              <a:t>However, there’s a 99.9% chance that Desktop Users would prefer StubHub and Ticketmaster over Vivid Seats.</a:t>
            </a:r>
          </a:p>
          <a:p>
            <a:r>
              <a:rPr lang="en-US" sz="1200" dirty="0">
                <a:latin typeface="+mj-lt"/>
              </a:rPr>
              <a:t>Price was the </a:t>
            </a:r>
            <a:r>
              <a:rPr lang="en-US" sz="1200" b="1" dirty="0">
                <a:solidFill>
                  <a:srgbClr val="00B050"/>
                </a:solidFill>
                <a:latin typeface="+mj-lt"/>
              </a:rPr>
              <a:t>most common term </a:t>
            </a:r>
            <a:r>
              <a:rPr lang="en-US" sz="1200" dirty="0">
                <a:latin typeface="+mj-lt"/>
              </a:rPr>
              <a:t>that participants used  in order to know and decide on during a search experience. They mentioned this before all search tasks. </a:t>
            </a:r>
          </a:p>
          <a:p>
            <a:r>
              <a:rPr lang="en-US" sz="1200" dirty="0">
                <a:latin typeface="+mj-lt"/>
              </a:rPr>
              <a:t>The standard ease of use score (SEQ) was had the strongest correlation to NPS </a:t>
            </a:r>
            <a:r>
              <a:rPr lang="en-US" sz="1200" dirty="0">
                <a:solidFill>
                  <a:srgbClr val="FF0000"/>
                </a:solidFill>
                <a:latin typeface="+mj-lt"/>
              </a:rPr>
              <a:t>(“Large” Effect size 0.648, p &lt;  0.00001)</a:t>
            </a:r>
          </a:p>
          <a:p>
            <a:r>
              <a:rPr lang="en-US" sz="1200" dirty="0">
                <a:solidFill>
                  <a:srgbClr val="FF0000"/>
                </a:solidFill>
                <a:latin typeface="+mj-lt"/>
              </a:rPr>
              <a:t>VS had a low NPS score on Average (-5)</a:t>
            </a:r>
          </a:p>
          <a:p>
            <a:pPr marL="0" indent="0">
              <a:buNone/>
            </a:pPr>
            <a:endParaRPr lang="en-US" sz="1200" dirty="0">
              <a:solidFill>
                <a:srgbClr val="FF0000"/>
              </a:solidFill>
            </a:endParaRPr>
          </a:p>
          <a:p>
            <a:endParaRPr lang="en-US" sz="1200" dirty="0"/>
          </a:p>
          <a:p>
            <a:endParaRPr lang="en-US" sz="1200" dirty="0">
              <a:solidFill>
                <a:srgbClr val="00B050"/>
              </a:solidFill>
            </a:endParaRPr>
          </a:p>
        </p:txBody>
      </p:sp>
      <p:sp>
        <p:nvSpPr>
          <p:cNvPr id="4" name="Rectangle 3">
            <a:extLst>
              <a:ext uri="{FF2B5EF4-FFF2-40B4-BE49-F238E27FC236}">
                <a16:creationId xmlns:a16="http://schemas.microsoft.com/office/drawing/2014/main" id="{547BA348-B0E8-E64B-AFD3-BB8FE9F09BCD}"/>
              </a:ext>
            </a:extLst>
          </p:cNvPr>
          <p:cNvSpPr/>
          <p:nvPr/>
        </p:nvSpPr>
        <p:spPr>
          <a:xfrm>
            <a:off x="181232" y="-2"/>
            <a:ext cx="2508421" cy="38305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EXECUTIVE SUMMARY</a:t>
            </a:r>
          </a:p>
        </p:txBody>
      </p:sp>
      <p:sp>
        <p:nvSpPr>
          <p:cNvPr id="7" name="Content Placeholder 2">
            <a:extLst>
              <a:ext uri="{FF2B5EF4-FFF2-40B4-BE49-F238E27FC236}">
                <a16:creationId xmlns:a16="http://schemas.microsoft.com/office/drawing/2014/main" id="{82F54071-CEF2-F44E-927D-B80DE4AFCE66}"/>
              </a:ext>
            </a:extLst>
          </p:cNvPr>
          <p:cNvSpPr txBox="1">
            <a:spLocks/>
          </p:cNvSpPr>
          <p:nvPr/>
        </p:nvSpPr>
        <p:spPr>
          <a:xfrm>
            <a:off x="3056769" y="308915"/>
            <a:ext cx="9135231" cy="6549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GOAL</a:t>
            </a:r>
          </a:p>
          <a:p>
            <a:pPr marL="0" indent="0">
              <a:buNone/>
            </a:pPr>
            <a:r>
              <a:rPr lang="en-US" sz="1200" dirty="0"/>
              <a:t>Inform and optimize designs in order to reduce risk and improve usability of the </a:t>
            </a:r>
            <a:r>
              <a:rPr lang="en-US" sz="1200" i="1" dirty="0"/>
              <a:t>homepage search experience </a:t>
            </a:r>
            <a:r>
              <a:rPr lang="en-US" sz="1200" dirty="0"/>
              <a:t>for event ticket purchasers on the mobile (Responsive Web) &amp; Desktop, B2C, Homepage Search Experience.</a:t>
            </a:r>
          </a:p>
          <a:p>
            <a:pPr marL="0" lvl="0" indent="0">
              <a:buNone/>
            </a:pPr>
            <a:endParaRPr lang="en-US" sz="1600" b="1" dirty="0"/>
          </a:p>
          <a:p>
            <a:pPr marL="0" lvl="0" indent="0">
              <a:buNone/>
            </a:pPr>
            <a:r>
              <a:rPr lang="en-US" sz="1600" dirty="0"/>
              <a:t>METHOD</a:t>
            </a:r>
          </a:p>
          <a:p>
            <a:r>
              <a:rPr lang="en-US" sz="1200" dirty="0"/>
              <a:t>Competitive A/B Unmoderated Usability Test, Within-Subject Design</a:t>
            </a:r>
          </a:p>
          <a:p>
            <a:r>
              <a:rPr lang="en-US" sz="1200" dirty="0"/>
              <a:t>Competitors counterbalanced* against Vivid Seats: StubHub, Ticketmaster, Seat Geek</a:t>
            </a:r>
          </a:p>
          <a:p>
            <a:r>
              <a:rPr lang="en-US" sz="1200" dirty="0"/>
              <a:t>Devices counterbalanced: Mobile Responsive Web, Desktop Web</a:t>
            </a:r>
          </a:p>
          <a:p>
            <a:r>
              <a:rPr lang="en-US" sz="1200" dirty="0"/>
              <a:t>All participants (n = 60) were asked about various search motivations and goals, and prompted with the same 2 scenarios tasks, starting from the homepage of either Vivid Seats or one other competitor.  Information salience was tested via confidence self-report and then a memory test proposition. At the end, retention was measured with a preference question.</a:t>
            </a:r>
          </a:p>
          <a:p>
            <a:pPr marL="0" indent="0">
              <a:buNone/>
            </a:pPr>
            <a:endParaRPr lang="en-US" sz="1600" b="1" dirty="0"/>
          </a:p>
          <a:p>
            <a:pPr marL="0" indent="0">
              <a:buNone/>
            </a:pPr>
            <a:r>
              <a:rPr lang="en-US" sz="1600" dirty="0"/>
              <a:t>KEY HYPOTEHESES</a:t>
            </a:r>
          </a:p>
          <a:p>
            <a:pPr marL="0" lvl="0" indent="0">
              <a:buNone/>
            </a:pPr>
            <a:endParaRPr lang="en-US" sz="1600" dirty="0"/>
          </a:p>
          <a:p>
            <a:pPr marL="0" lvl="0" indent="0">
              <a:buNone/>
            </a:pPr>
            <a:endParaRPr lang="en-US" sz="1600" dirty="0">
              <a:solidFill>
                <a:schemeClr val="tx1">
                  <a:lumMod val="50000"/>
                  <a:lumOff val="50000"/>
                </a:schemeClr>
              </a:solidFill>
            </a:endParaRPr>
          </a:p>
        </p:txBody>
      </p:sp>
      <p:graphicFrame>
        <p:nvGraphicFramePr>
          <p:cNvPr id="5" name="Table 8">
            <a:extLst>
              <a:ext uri="{FF2B5EF4-FFF2-40B4-BE49-F238E27FC236}">
                <a16:creationId xmlns:a16="http://schemas.microsoft.com/office/drawing/2014/main" id="{E2936ED3-45EF-1441-9D70-F4F31EAB1ED0}"/>
              </a:ext>
            </a:extLst>
          </p:cNvPr>
          <p:cNvGraphicFramePr>
            <a:graphicFrameLocks noGrp="1"/>
          </p:cNvGraphicFramePr>
          <p:nvPr>
            <p:extLst>
              <p:ext uri="{D42A27DB-BD31-4B8C-83A1-F6EECF244321}">
                <p14:modId xmlns:p14="http://schemas.microsoft.com/office/powerpoint/2010/main" val="2710879500"/>
              </p:ext>
            </p:extLst>
          </p:nvPr>
        </p:nvGraphicFramePr>
        <p:xfrm>
          <a:off x="3071191" y="4043189"/>
          <a:ext cx="8939578" cy="2104880"/>
        </p:xfrm>
        <a:graphic>
          <a:graphicData uri="http://schemas.openxmlformats.org/drawingml/2006/table">
            <a:tbl>
              <a:tblPr firstRow="1" bandRow="1">
                <a:tableStyleId>{2D5ABB26-0587-4C30-8999-92F81FD0307C}</a:tableStyleId>
              </a:tblPr>
              <a:tblGrid>
                <a:gridCol w="1480931">
                  <a:extLst>
                    <a:ext uri="{9D8B030D-6E8A-4147-A177-3AD203B41FA5}">
                      <a16:colId xmlns:a16="http://schemas.microsoft.com/office/drawing/2014/main" val="3909162496"/>
                    </a:ext>
                  </a:extLst>
                </a:gridCol>
                <a:gridCol w="7458647">
                  <a:extLst>
                    <a:ext uri="{9D8B030D-6E8A-4147-A177-3AD203B41FA5}">
                      <a16:colId xmlns:a16="http://schemas.microsoft.com/office/drawing/2014/main" val="636579817"/>
                    </a:ext>
                  </a:extLst>
                </a:gridCol>
              </a:tblGrid>
              <a:tr h="329536">
                <a:tc>
                  <a:txBody>
                    <a:bodyPr/>
                    <a:lstStyle/>
                    <a:p>
                      <a:pPr algn="ctr"/>
                      <a:r>
                        <a:rPr lang="en-US" sz="1000" dirty="0">
                          <a:solidFill>
                            <a:schemeClr val="bg1"/>
                          </a:solidFill>
                        </a:rPr>
                        <a:t>SUPPORTED</a:t>
                      </a:r>
                    </a:p>
                  </a:txBody>
                  <a:tcPr anchor="c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Price is the most important factor in search contextualization and transactional behavior</a:t>
                      </a:r>
                    </a:p>
                  </a:txBody>
                  <a:tcPr/>
                </a:tc>
                <a:extLst>
                  <a:ext uri="{0D108BD9-81ED-4DB2-BD59-A6C34878D82A}">
                    <a16:rowId xmlns:a16="http://schemas.microsoft.com/office/drawing/2014/main" val="531362242"/>
                  </a:ext>
                </a:extLst>
              </a:tr>
              <a:tr h="329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NEEDS RESSARCH </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Task success on VS is higher than competitor task success</a:t>
                      </a:r>
                    </a:p>
                  </a:txBody>
                  <a:tcPr/>
                </a:tc>
                <a:extLst>
                  <a:ext uri="{0D108BD9-81ED-4DB2-BD59-A6C34878D82A}">
                    <a16:rowId xmlns:a16="http://schemas.microsoft.com/office/drawing/2014/main" val="2598227518"/>
                  </a:ext>
                </a:extLst>
              </a:tr>
              <a:tr h="329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NOT SUPPORTED</a:t>
                      </a:r>
                    </a:p>
                  </a:txBody>
                  <a:tcPr anchor="c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Price signifiers aid in navigation towards checkout</a:t>
                      </a:r>
                    </a:p>
                  </a:txBody>
                  <a:tcPr/>
                </a:tc>
                <a:extLst>
                  <a:ext uri="{0D108BD9-81ED-4DB2-BD59-A6C34878D82A}">
                    <a16:rowId xmlns:a16="http://schemas.microsoft.com/office/drawing/2014/main" val="1960478050"/>
                  </a:ext>
                </a:extLst>
              </a:tr>
              <a:tr h="329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SUPPORTED</a:t>
                      </a:r>
                    </a:p>
                  </a:txBody>
                  <a:tcPr anchor="c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Retention is lower for VS than for Competitors </a:t>
                      </a:r>
                    </a:p>
                  </a:txBody>
                  <a:tcPr/>
                </a:tc>
                <a:extLst>
                  <a:ext uri="{0D108BD9-81ED-4DB2-BD59-A6C34878D82A}">
                    <a16:rowId xmlns:a16="http://schemas.microsoft.com/office/drawing/2014/main" val="358601520"/>
                  </a:ext>
                </a:extLst>
              </a:tr>
              <a:tr h="432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NOT SUPPORTED</a:t>
                      </a:r>
                    </a:p>
                  </a:txBody>
                  <a:tcPr anchor="c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Users will purchase within the Vivid Seats Search from Homepage Experience </a:t>
                      </a:r>
                      <a:r>
                        <a:rPr lang="en-US" sz="1200" i="1" dirty="0"/>
                        <a:t>more </a:t>
                      </a:r>
                      <a:r>
                        <a:rPr lang="en-US" sz="1200" dirty="0"/>
                        <a:t>than other Competitor Experiences</a:t>
                      </a:r>
                    </a:p>
                  </a:txBody>
                  <a:tcPr/>
                </a:tc>
                <a:extLst>
                  <a:ext uri="{0D108BD9-81ED-4DB2-BD59-A6C34878D82A}">
                    <a16:rowId xmlns:a16="http://schemas.microsoft.com/office/drawing/2014/main" val="4095643135"/>
                  </a:ext>
                </a:extLst>
              </a:tr>
              <a:tr h="329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NEEDS RESSARCH </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hypotheses about thematic search behavior can be made at this time</a:t>
                      </a:r>
                    </a:p>
                  </a:txBody>
                  <a:tcPr/>
                </a:tc>
                <a:extLst>
                  <a:ext uri="{0D108BD9-81ED-4DB2-BD59-A6C34878D82A}">
                    <a16:rowId xmlns:a16="http://schemas.microsoft.com/office/drawing/2014/main" val="19406312"/>
                  </a:ext>
                </a:extLst>
              </a:tr>
            </a:tbl>
          </a:graphicData>
        </a:graphic>
      </p:graphicFrame>
      <p:sp>
        <p:nvSpPr>
          <p:cNvPr id="13" name="Rectangle 12">
            <a:extLst>
              <a:ext uri="{FF2B5EF4-FFF2-40B4-BE49-F238E27FC236}">
                <a16:creationId xmlns:a16="http://schemas.microsoft.com/office/drawing/2014/main" id="{664465BB-BB6A-AB4D-A413-D41A3C29FF85}"/>
              </a:ext>
            </a:extLst>
          </p:cNvPr>
          <p:cNvSpPr/>
          <p:nvPr/>
        </p:nvSpPr>
        <p:spPr>
          <a:xfrm>
            <a:off x="3155433" y="1156772"/>
            <a:ext cx="2551304" cy="187286"/>
          </a:xfrm>
          <a:prstGeom prst="rect">
            <a:avLst/>
          </a:prstGeom>
          <a:solidFill>
            <a:srgbClr val="BF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STRATEGY</a:t>
            </a:r>
          </a:p>
        </p:txBody>
      </p:sp>
      <p:sp>
        <p:nvSpPr>
          <p:cNvPr id="14" name="Rectangle 13">
            <a:extLst>
              <a:ext uri="{FF2B5EF4-FFF2-40B4-BE49-F238E27FC236}">
                <a16:creationId xmlns:a16="http://schemas.microsoft.com/office/drawing/2014/main" id="{17BB7A47-2FEC-8843-B0B7-CA2FC047A509}"/>
              </a:ext>
            </a:extLst>
          </p:cNvPr>
          <p:cNvSpPr/>
          <p:nvPr/>
        </p:nvSpPr>
        <p:spPr>
          <a:xfrm>
            <a:off x="5706737" y="1156771"/>
            <a:ext cx="2551304" cy="1872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EXECUTION</a:t>
            </a:r>
          </a:p>
        </p:txBody>
      </p:sp>
      <p:sp>
        <p:nvSpPr>
          <p:cNvPr id="15" name="Rectangle 14">
            <a:extLst>
              <a:ext uri="{FF2B5EF4-FFF2-40B4-BE49-F238E27FC236}">
                <a16:creationId xmlns:a16="http://schemas.microsoft.com/office/drawing/2014/main" id="{45005365-F99F-5B4D-B191-CD6CF694E97B}"/>
              </a:ext>
            </a:extLst>
          </p:cNvPr>
          <p:cNvSpPr/>
          <p:nvPr/>
        </p:nvSpPr>
        <p:spPr>
          <a:xfrm>
            <a:off x="8258041" y="1156770"/>
            <a:ext cx="2551304" cy="1872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ASSESSMENT</a:t>
            </a:r>
          </a:p>
        </p:txBody>
      </p:sp>
      <p:sp>
        <p:nvSpPr>
          <p:cNvPr id="16" name="Rectangle 15">
            <a:extLst>
              <a:ext uri="{FF2B5EF4-FFF2-40B4-BE49-F238E27FC236}">
                <a16:creationId xmlns:a16="http://schemas.microsoft.com/office/drawing/2014/main" id="{F4C98410-D17C-8342-A748-5327D66F1149}"/>
              </a:ext>
            </a:extLst>
          </p:cNvPr>
          <p:cNvSpPr/>
          <p:nvPr/>
        </p:nvSpPr>
        <p:spPr>
          <a:xfrm flipV="1">
            <a:off x="7836521" y="1227553"/>
            <a:ext cx="120336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Tree>
    <p:extLst>
      <p:ext uri="{BB962C8B-B14F-4D97-AF65-F5344CB8AC3E}">
        <p14:creationId xmlns:p14="http://schemas.microsoft.com/office/powerpoint/2010/main" val="48967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AF32-C961-4048-842C-A6EDF737624E}"/>
              </a:ext>
            </a:extLst>
          </p:cNvPr>
          <p:cNvSpPr>
            <a:spLocks noGrp="1"/>
          </p:cNvSpPr>
          <p:nvPr>
            <p:ph type="title"/>
          </p:nvPr>
        </p:nvSpPr>
        <p:spPr>
          <a:xfrm>
            <a:off x="583419" y="1116989"/>
            <a:ext cx="11025162" cy="609600"/>
          </a:xfrm>
        </p:spPr>
        <p:txBody>
          <a:bodyPr>
            <a:noAutofit/>
          </a:bodyPr>
          <a:lstStyle/>
          <a:p>
            <a:r>
              <a:rPr lang="en-US" sz="3200" dirty="0"/>
              <a:t>Users may spend just as much </a:t>
            </a:r>
            <a:r>
              <a:rPr lang="en-US" sz="3200" b="1" dirty="0"/>
              <a:t>time </a:t>
            </a:r>
            <a:r>
              <a:rPr lang="en-US" sz="3200" dirty="0"/>
              <a:t>on their search tasks on VS as they do on competitor sites.</a:t>
            </a:r>
            <a:endParaRPr lang="en-US" sz="3200" b="1" i="1" dirty="0"/>
          </a:p>
        </p:txBody>
      </p:sp>
      <p:sp>
        <p:nvSpPr>
          <p:cNvPr id="7" name="Rectangle 6">
            <a:extLst>
              <a:ext uri="{FF2B5EF4-FFF2-40B4-BE49-F238E27FC236}">
                <a16:creationId xmlns:a16="http://schemas.microsoft.com/office/drawing/2014/main" id="{37237B3C-25D2-7B42-B20A-504F95CD86CA}"/>
              </a:ext>
            </a:extLst>
          </p:cNvPr>
          <p:cNvSpPr/>
          <p:nvPr/>
        </p:nvSpPr>
        <p:spPr>
          <a:xfrm>
            <a:off x="7692721" y="0"/>
            <a:ext cx="1925142" cy="383059"/>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8" name="Rectangle 7">
            <a:extLst>
              <a:ext uri="{FF2B5EF4-FFF2-40B4-BE49-F238E27FC236}">
                <a16:creationId xmlns:a16="http://schemas.microsoft.com/office/drawing/2014/main" id="{3208922F-80FD-DA46-A875-C482A779E1AD}"/>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1" name="Rectangle 10">
            <a:extLst>
              <a:ext uri="{FF2B5EF4-FFF2-40B4-BE49-F238E27FC236}">
                <a16:creationId xmlns:a16="http://schemas.microsoft.com/office/drawing/2014/main" id="{60D7996F-4370-0945-96D3-979471C702E0}"/>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12" name="Rectangle 11">
            <a:extLst>
              <a:ext uri="{FF2B5EF4-FFF2-40B4-BE49-F238E27FC236}">
                <a16:creationId xmlns:a16="http://schemas.microsoft.com/office/drawing/2014/main" id="{248CE954-0AAC-AC4D-866F-65D6F17E5179}"/>
              </a:ext>
            </a:extLst>
          </p:cNvPr>
          <p:cNvSpPr/>
          <p:nvPr/>
        </p:nvSpPr>
        <p:spPr>
          <a:xfrm>
            <a:off x="3842434" y="-678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13" name="Rectangle 12">
            <a:extLst>
              <a:ext uri="{FF2B5EF4-FFF2-40B4-BE49-F238E27FC236}">
                <a16:creationId xmlns:a16="http://schemas.microsoft.com/office/drawing/2014/main" id="{F952CC22-D0C5-0746-AA63-5694C9EE5FB4}"/>
              </a:ext>
            </a:extLst>
          </p:cNvPr>
          <p:cNvSpPr/>
          <p:nvPr/>
        </p:nvSpPr>
        <p:spPr>
          <a:xfrm>
            <a:off x="5767576" y="-2692"/>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pic>
        <p:nvPicPr>
          <p:cNvPr id="5" name="Picture 4" descr="Table&#10;&#10;Description automatically generated">
            <a:extLst>
              <a:ext uri="{FF2B5EF4-FFF2-40B4-BE49-F238E27FC236}">
                <a16:creationId xmlns:a16="http://schemas.microsoft.com/office/drawing/2014/main" id="{3CECB8BB-31C2-5B45-85ED-CE128F25A6A6}"/>
              </a:ext>
            </a:extLst>
          </p:cNvPr>
          <p:cNvPicPr>
            <a:picLocks noChangeAspect="1"/>
          </p:cNvPicPr>
          <p:nvPr/>
        </p:nvPicPr>
        <p:blipFill>
          <a:blip r:embed="rId3"/>
          <a:stretch>
            <a:fillRect/>
          </a:stretch>
        </p:blipFill>
        <p:spPr>
          <a:xfrm>
            <a:off x="7843265" y="3179023"/>
            <a:ext cx="3933184" cy="2771707"/>
          </a:xfrm>
          <a:prstGeom prst="rect">
            <a:avLst/>
          </a:prstGeom>
        </p:spPr>
      </p:pic>
      <p:pic>
        <p:nvPicPr>
          <p:cNvPr id="9" name="Picture 8" descr="Chart, histogram&#10;&#10;Description automatically generated">
            <a:extLst>
              <a:ext uri="{FF2B5EF4-FFF2-40B4-BE49-F238E27FC236}">
                <a16:creationId xmlns:a16="http://schemas.microsoft.com/office/drawing/2014/main" id="{DDE12234-BBE6-6F49-812B-EFE9A0CD4C22}"/>
              </a:ext>
            </a:extLst>
          </p:cNvPr>
          <p:cNvPicPr>
            <a:picLocks noChangeAspect="1"/>
          </p:cNvPicPr>
          <p:nvPr/>
        </p:nvPicPr>
        <p:blipFill>
          <a:blip r:embed="rId4"/>
          <a:stretch>
            <a:fillRect/>
          </a:stretch>
        </p:blipFill>
        <p:spPr>
          <a:xfrm>
            <a:off x="740480" y="3104595"/>
            <a:ext cx="3080514" cy="2926893"/>
          </a:xfrm>
          <a:prstGeom prst="rect">
            <a:avLst/>
          </a:prstGeom>
        </p:spPr>
      </p:pic>
      <p:pic>
        <p:nvPicPr>
          <p:cNvPr id="14" name="Picture 13" descr="Chart, histogram&#10;&#10;Description automatically generated">
            <a:extLst>
              <a:ext uri="{FF2B5EF4-FFF2-40B4-BE49-F238E27FC236}">
                <a16:creationId xmlns:a16="http://schemas.microsoft.com/office/drawing/2014/main" id="{B5CA8DF7-74AA-1549-9ED5-6EC1FCAAEF70}"/>
              </a:ext>
            </a:extLst>
          </p:cNvPr>
          <p:cNvPicPr>
            <a:picLocks noChangeAspect="1"/>
          </p:cNvPicPr>
          <p:nvPr/>
        </p:nvPicPr>
        <p:blipFill>
          <a:blip r:embed="rId5"/>
          <a:stretch>
            <a:fillRect/>
          </a:stretch>
        </p:blipFill>
        <p:spPr>
          <a:xfrm>
            <a:off x="4167144" y="3104596"/>
            <a:ext cx="3038090" cy="2926892"/>
          </a:xfrm>
          <a:prstGeom prst="rect">
            <a:avLst/>
          </a:prstGeom>
        </p:spPr>
      </p:pic>
      <p:sp>
        <p:nvSpPr>
          <p:cNvPr id="15" name="TextBox 14">
            <a:extLst>
              <a:ext uri="{FF2B5EF4-FFF2-40B4-BE49-F238E27FC236}">
                <a16:creationId xmlns:a16="http://schemas.microsoft.com/office/drawing/2014/main" id="{C53039AE-1952-B84C-875F-7C991D60B992}"/>
              </a:ext>
            </a:extLst>
          </p:cNvPr>
          <p:cNvSpPr txBox="1"/>
          <p:nvPr/>
        </p:nvSpPr>
        <p:spPr>
          <a:xfrm>
            <a:off x="583419" y="1991141"/>
            <a:ext cx="11025162" cy="923330"/>
          </a:xfrm>
          <a:prstGeom prst="rect">
            <a:avLst/>
          </a:prstGeom>
          <a:noFill/>
        </p:spPr>
        <p:txBody>
          <a:bodyPr wrap="square" rtlCol="0">
            <a:spAutoFit/>
          </a:bodyPr>
          <a:lstStyle/>
          <a:p>
            <a:r>
              <a:rPr lang="en-US" dirty="0"/>
              <a:t>There was no statistical difference between VS search and Competitor search time. However, a larger study may show a difference. The average difference for this sample between competitors and VS was 43 seconds. </a:t>
            </a:r>
          </a:p>
          <a:p>
            <a:r>
              <a:rPr lang="en-US" dirty="0"/>
              <a:t>I.e. -participants searched longer on competitor sites (avg. 220 seconds), than on VS (avg 177 seconds).</a:t>
            </a:r>
          </a:p>
        </p:txBody>
      </p:sp>
    </p:spTree>
    <p:extLst>
      <p:ext uri="{BB962C8B-B14F-4D97-AF65-F5344CB8AC3E}">
        <p14:creationId xmlns:p14="http://schemas.microsoft.com/office/powerpoint/2010/main" val="185401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AF32-C961-4048-842C-A6EDF737624E}"/>
              </a:ext>
            </a:extLst>
          </p:cNvPr>
          <p:cNvSpPr>
            <a:spLocks noGrp="1"/>
          </p:cNvSpPr>
          <p:nvPr>
            <p:ph type="title"/>
          </p:nvPr>
        </p:nvSpPr>
        <p:spPr>
          <a:xfrm>
            <a:off x="583420" y="389834"/>
            <a:ext cx="11025162" cy="1325563"/>
          </a:xfrm>
        </p:spPr>
        <p:txBody>
          <a:bodyPr>
            <a:normAutofit/>
          </a:bodyPr>
          <a:lstStyle/>
          <a:p>
            <a:r>
              <a:rPr lang="en-US" sz="2800" dirty="0"/>
              <a:t>Retention for Vivid Seats may be more difficult than for competitors.</a:t>
            </a:r>
          </a:p>
        </p:txBody>
      </p:sp>
      <p:sp>
        <p:nvSpPr>
          <p:cNvPr id="4" name="Content Placeholder 3">
            <a:extLst>
              <a:ext uri="{FF2B5EF4-FFF2-40B4-BE49-F238E27FC236}">
                <a16:creationId xmlns:a16="http://schemas.microsoft.com/office/drawing/2014/main" id="{08AA825C-6601-404B-9825-8A1EDD6FEAA3}"/>
              </a:ext>
            </a:extLst>
          </p:cNvPr>
          <p:cNvSpPr>
            <a:spLocks noGrp="1"/>
          </p:cNvSpPr>
          <p:nvPr>
            <p:ph sz="half" idx="2"/>
          </p:nvPr>
        </p:nvSpPr>
        <p:spPr>
          <a:xfrm>
            <a:off x="684167" y="1728961"/>
            <a:ext cx="6045982" cy="4912783"/>
          </a:xfrm>
        </p:spPr>
        <p:txBody>
          <a:bodyPr>
            <a:noAutofit/>
          </a:bodyPr>
          <a:lstStyle/>
          <a:p>
            <a:r>
              <a:rPr lang="en-US" sz="1800" dirty="0"/>
              <a:t>On average, Vivid was preferred to return to less frequently than competitors (45%/55% respectively, n= 60, p &lt; 0.4) however, there is only a 60% chance this will be observed at the population level.*</a:t>
            </a:r>
          </a:p>
          <a:p>
            <a:r>
              <a:rPr lang="en-US" sz="1800" dirty="0"/>
              <a:t>Preference was tested against 74 variables, only two variables were associated: </a:t>
            </a:r>
            <a:r>
              <a:rPr lang="en-US" sz="1800" dirty="0">
                <a:solidFill>
                  <a:srgbClr val="00B0F0"/>
                </a:solidFill>
              </a:rPr>
              <a:t>identifying as female, and SEQ.</a:t>
            </a:r>
          </a:p>
          <a:p>
            <a:pPr lvl="1"/>
            <a:r>
              <a:rPr lang="en-US" sz="1400" dirty="0"/>
              <a:t>Preference for Vivid Seats was associated with those who identify as Female (</a:t>
            </a:r>
            <a:r>
              <a:rPr lang="en-US" sz="1400" dirty="0">
                <a:solidFill>
                  <a:srgbClr val="00B0F0"/>
                </a:solidFill>
              </a:rPr>
              <a:t>p &lt; 0.05</a:t>
            </a:r>
            <a:r>
              <a:rPr lang="en-US" sz="1400" dirty="0"/>
              <a:t>).</a:t>
            </a:r>
          </a:p>
          <a:p>
            <a:pPr lvl="1"/>
            <a:r>
              <a:rPr lang="en-US" sz="1400" dirty="0"/>
              <a:t>Self-reported ease of use ratings were positively correlated at the  (</a:t>
            </a:r>
            <a:r>
              <a:rPr lang="en-US" sz="1400" dirty="0">
                <a:solidFill>
                  <a:srgbClr val="00B0F0"/>
                </a:solidFill>
              </a:rPr>
              <a:t>p &lt; 0.001 level</a:t>
            </a:r>
            <a:r>
              <a:rPr lang="en-US" sz="1400" dirty="0"/>
              <a:t>). </a:t>
            </a:r>
          </a:p>
          <a:p>
            <a:pPr lvl="1"/>
            <a:r>
              <a:rPr lang="en-US" sz="1400" dirty="0"/>
              <a:t>No other variables were associated with preference</a:t>
            </a:r>
            <a:r>
              <a:rPr lang="en-US" sz="1400" b="1" dirty="0"/>
              <a:t> </a:t>
            </a:r>
            <a:r>
              <a:rPr lang="en-US" sz="1400" dirty="0"/>
              <a:t>including </a:t>
            </a:r>
            <a:r>
              <a:rPr lang="en-US" sz="1400" i="1" dirty="0"/>
              <a:t>prior familiarity.  </a:t>
            </a:r>
          </a:p>
          <a:p>
            <a:r>
              <a:rPr lang="en-US" sz="1800" dirty="0"/>
              <a:t>Preference was measured after a retention-based scenario and inventory/SES agnostic priming; i.e. after the entire test participants were asked </a:t>
            </a:r>
            <a:r>
              <a:rPr lang="en-US" sz="1800" b="1" i="1" dirty="0"/>
              <a:t>who they would like to go back to at a later time</a:t>
            </a:r>
            <a:r>
              <a:rPr lang="en-US" sz="1800" i="1" dirty="0"/>
              <a:t> </a:t>
            </a:r>
            <a:r>
              <a:rPr lang="en-US" sz="1800" dirty="0"/>
              <a:t>if they had no economic constraints.</a:t>
            </a:r>
          </a:p>
          <a:p>
            <a:r>
              <a:rPr lang="en-US" sz="1800" dirty="0"/>
              <a:t>Therefore, these preference rates may be an important indicator for Retention KPIs.</a:t>
            </a:r>
          </a:p>
        </p:txBody>
      </p:sp>
      <p:graphicFrame>
        <p:nvGraphicFramePr>
          <p:cNvPr id="10" name="Chart 9">
            <a:extLst>
              <a:ext uri="{FF2B5EF4-FFF2-40B4-BE49-F238E27FC236}">
                <a16:creationId xmlns:a16="http://schemas.microsoft.com/office/drawing/2014/main" id="{00000000-0008-0000-0000-000003000000}"/>
              </a:ext>
            </a:extLst>
          </p:cNvPr>
          <p:cNvGraphicFramePr>
            <a:graphicFrameLocks/>
          </p:cNvGraphicFramePr>
          <p:nvPr/>
        </p:nvGraphicFramePr>
        <p:xfrm>
          <a:off x="7100888" y="1555383"/>
          <a:ext cx="4682260" cy="465755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B0BBF0D3-EA84-834A-8907-3B972640088C}"/>
              </a:ext>
            </a:extLst>
          </p:cNvPr>
          <p:cNvSpPr/>
          <p:nvPr/>
        </p:nvSpPr>
        <p:spPr>
          <a:xfrm>
            <a:off x="5767578" y="-7"/>
            <a:ext cx="1925142" cy="383059"/>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13" name="Rectangle 12">
            <a:extLst>
              <a:ext uri="{FF2B5EF4-FFF2-40B4-BE49-F238E27FC236}">
                <a16:creationId xmlns:a16="http://schemas.microsoft.com/office/drawing/2014/main" id="{AF749FC5-223B-B740-9BFA-15A49F390750}"/>
              </a:ext>
            </a:extLst>
          </p:cNvPr>
          <p:cNvSpPr/>
          <p:nvPr/>
        </p:nvSpPr>
        <p:spPr>
          <a:xfrm>
            <a:off x="7692721"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14" name="Rectangle 13">
            <a:extLst>
              <a:ext uri="{FF2B5EF4-FFF2-40B4-BE49-F238E27FC236}">
                <a16:creationId xmlns:a16="http://schemas.microsoft.com/office/drawing/2014/main" id="{CD6F62F1-7765-D34D-9897-FB768E0B3C9E}"/>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5" name="Rectangle 14">
            <a:extLst>
              <a:ext uri="{FF2B5EF4-FFF2-40B4-BE49-F238E27FC236}">
                <a16:creationId xmlns:a16="http://schemas.microsoft.com/office/drawing/2014/main" id="{486D28F3-887A-1D40-B5C4-B77ED23EA1CC}"/>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16" name="Rectangle 15">
            <a:extLst>
              <a:ext uri="{FF2B5EF4-FFF2-40B4-BE49-F238E27FC236}">
                <a16:creationId xmlns:a16="http://schemas.microsoft.com/office/drawing/2014/main" id="{BDD1C726-71B1-1F48-AA0F-97D257B8599B}"/>
              </a:ext>
            </a:extLst>
          </p:cNvPr>
          <p:cNvSpPr/>
          <p:nvPr/>
        </p:nvSpPr>
        <p:spPr>
          <a:xfrm>
            <a:off x="3842434" y="-6789"/>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Tree>
    <p:extLst>
      <p:ext uri="{BB962C8B-B14F-4D97-AF65-F5344CB8AC3E}">
        <p14:creationId xmlns:p14="http://schemas.microsoft.com/office/powerpoint/2010/main" val="316941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AF32-C961-4048-842C-A6EDF737624E}"/>
              </a:ext>
            </a:extLst>
          </p:cNvPr>
          <p:cNvSpPr>
            <a:spLocks noGrp="1"/>
          </p:cNvSpPr>
          <p:nvPr>
            <p:ph type="title"/>
          </p:nvPr>
        </p:nvSpPr>
        <p:spPr>
          <a:xfrm>
            <a:off x="420486" y="615998"/>
            <a:ext cx="10694181" cy="1325563"/>
          </a:xfrm>
        </p:spPr>
        <p:txBody>
          <a:bodyPr>
            <a:normAutofit/>
          </a:bodyPr>
          <a:lstStyle/>
          <a:p>
            <a:r>
              <a:rPr lang="en-US" sz="2800" dirty="0"/>
              <a:t>Participants wanted to know about price and decide on price, even before they arrived at the homepage. </a:t>
            </a:r>
          </a:p>
        </p:txBody>
      </p:sp>
      <p:sp>
        <p:nvSpPr>
          <p:cNvPr id="8" name="Rectangle 7">
            <a:extLst>
              <a:ext uri="{FF2B5EF4-FFF2-40B4-BE49-F238E27FC236}">
                <a16:creationId xmlns:a16="http://schemas.microsoft.com/office/drawing/2014/main" id="{F9663B73-3AA7-C34B-8E9A-2EFCBC3BD33C}"/>
              </a:ext>
            </a:extLst>
          </p:cNvPr>
          <p:cNvSpPr/>
          <p:nvPr/>
        </p:nvSpPr>
        <p:spPr>
          <a:xfrm>
            <a:off x="3842435" y="-7"/>
            <a:ext cx="1925142" cy="383059"/>
          </a:xfrm>
          <a:prstGeom prst="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9" name="Rectangle 8">
            <a:extLst>
              <a:ext uri="{FF2B5EF4-FFF2-40B4-BE49-F238E27FC236}">
                <a16:creationId xmlns:a16="http://schemas.microsoft.com/office/drawing/2014/main" id="{93E8E805-0678-8749-88BE-2BE207858CD6}"/>
              </a:ext>
            </a:extLst>
          </p:cNvPr>
          <p:cNvSpPr/>
          <p:nvPr/>
        </p:nvSpPr>
        <p:spPr>
          <a:xfrm>
            <a:off x="5767578" y="-7"/>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10" name="Rectangle 9">
            <a:extLst>
              <a:ext uri="{FF2B5EF4-FFF2-40B4-BE49-F238E27FC236}">
                <a16:creationId xmlns:a16="http://schemas.microsoft.com/office/drawing/2014/main" id="{D14CFB2B-8DDF-DA40-84C2-C925513625BC}"/>
              </a:ext>
            </a:extLst>
          </p:cNvPr>
          <p:cNvSpPr/>
          <p:nvPr/>
        </p:nvSpPr>
        <p:spPr>
          <a:xfrm>
            <a:off x="7692721"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11" name="Rectangle 10">
            <a:extLst>
              <a:ext uri="{FF2B5EF4-FFF2-40B4-BE49-F238E27FC236}">
                <a16:creationId xmlns:a16="http://schemas.microsoft.com/office/drawing/2014/main" id="{2D278F12-7BBC-2C4D-ADA8-8A00C62D49E9}"/>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2" name="Rectangle 11">
            <a:extLst>
              <a:ext uri="{FF2B5EF4-FFF2-40B4-BE49-F238E27FC236}">
                <a16:creationId xmlns:a16="http://schemas.microsoft.com/office/drawing/2014/main" id="{BC81A494-AB60-E848-9F9A-3144AD006B1D}"/>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3" name="TextBox 2">
            <a:extLst>
              <a:ext uri="{FF2B5EF4-FFF2-40B4-BE49-F238E27FC236}">
                <a16:creationId xmlns:a16="http://schemas.microsoft.com/office/drawing/2014/main" id="{8781FA79-9DC5-3242-8E36-EF85C0155076}"/>
              </a:ext>
            </a:extLst>
          </p:cNvPr>
          <p:cNvSpPr txBox="1"/>
          <p:nvPr/>
        </p:nvSpPr>
        <p:spPr>
          <a:xfrm>
            <a:off x="7562147" y="1949478"/>
            <a:ext cx="4259739" cy="4524315"/>
          </a:xfrm>
          <a:prstGeom prst="rect">
            <a:avLst/>
          </a:prstGeom>
          <a:noFill/>
        </p:spPr>
        <p:txBody>
          <a:bodyPr wrap="square" rtlCol="0">
            <a:spAutoFit/>
          </a:bodyPr>
          <a:lstStyle/>
          <a:p>
            <a:r>
              <a:rPr lang="en-US" sz="1600" dirty="0"/>
              <a:t>Price was the </a:t>
            </a:r>
            <a:r>
              <a:rPr lang="en-US" sz="1600" b="1" dirty="0">
                <a:solidFill>
                  <a:srgbClr val="00B050"/>
                </a:solidFill>
              </a:rPr>
              <a:t>most common term </a:t>
            </a:r>
            <a:r>
              <a:rPr lang="en-US" sz="1600" dirty="0"/>
              <a:t>that participants used in order described what they needed to: </a:t>
            </a:r>
          </a:p>
          <a:p>
            <a:endParaRPr lang="en-US" sz="1600" dirty="0"/>
          </a:p>
          <a:p>
            <a:pPr marL="285750" indent="-285750">
              <a:buFont typeface="Arial" panose="020B0604020202020204" pitchFamily="34" charset="0"/>
              <a:buChar char="•"/>
            </a:pPr>
            <a:r>
              <a:rPr lang="en-US" sz="1600" i="1" dirty="0"/>
              <a:t>know</a:t>
            </a:r>
            <a:r>
              <a:rPr lang="en-US" sz="1600" dirty="0"/>
              <a:t> you've </a:t>
            </a:r>
            <a:r>
              <a:rPr lang="en-US" sz="1600" i="1" dirty="0"/>
              <a:t>learned enough from your search? [Top Graph]</a:t>
            </a:r>
          </a:p>
          <a:p>
            <a:pPr marL="285750" indent="-285750">
              <a:buFont typeface="Arial" panose="020B0604020202020204" pitchFamily="34" charset="0"/>
              <a:buChar char="•"/>
            </a:pPr>
            <a:r>
              <a:rPr lang="en-US" sz="1600" i="1" dirty="0"/>
              <a:t>decide to buy the ticket(s)? [Bottom Graph]</a:t>
            </a:r>
            <a:endParaRPr lang="en-US" sz="1600" dirty="0"/>
          </a:p>
          <a:p>
            <a:endParaRPr lang="en-US" sz="1600" dirty="0"/>
          </a:p>
          <a:p>
            <a:r>
              <a:rPr lang="en-US" sz="1600" b="1" dirty="0">
                <a:highlight>
                  <a:srgbClr val="00FF00"/>
                </a:highlight>
              </a:rPr>
              <a:t>In both the </a:t>
            </a:r>
            <a:r>
              <a:rPr lang="en-US" sz="1600" b="1" i="1" dirty="0">
                <a:highlight>
                  <a:srgbClr val="00FF00"/>
                </a:highlight>
              </a:rPr>
              <a:t>know</a:t>
            </a:r>
            <a:r>
              <a:rPr lang="en-US" sz="1600" b="1" dirty="0">
                <a:highlight>
                  <a:srgbClr val="00FF00"/>
                </a:highlight>
              </a:rPr>
              <a:t> and the </a:t>
            </a:r>
            <a:r>
              <a:rPr lang="en-US" sz="1600" b="1" i="1" dirty="0">
                <a:highlight>
                  <a:srgbClr val="00FF00"/>
                </a:highlight>
              </a:rPr>
              <a:t>do</a:t>
            </a:r>
            <a:r>
              <a:rPr lang="en-US" sz="1600" b="1" dirty="0">
                <a:highlight>
                  <a:srgbClr val="00FF00"/>
                </a:highlight>
              </a:rPr>
              <a:t> question participants reported price almost twice as much as mentioning location. </a:t>
            </a:r>
            <a:endParaRPr lang="en-US" sz="1600" dirty="0">
              <a:highlight>
                <a:srgbClr val="00FF00"/>
              </a:highlight>
            </a:endParaRPr>
          </a:p>
          <a:p>
            <a:endParaRPr lang="en-US" sz="1600" dirty="0"/>
          </a:p>
          <a:p>
            <a:r>
              <a:rPr lang="en-US" sz="1600" dirty="0"/>
              <a:t>Users did not expect to use price information for navigational reasons. They wanted to know and decide on this for contextualization and transactional reasons. This has important implications for understanding the </a:t>
            </a:r>
            <a:r>
              <a:rPr lang="en-US" sz="1600" b="1" i="1" dirty="0"/>
              <a:t>intent </a:t>
            </a:r>
            <a:r>
              <a:rPr lang="en-US" sz="1600" dirty="0"/>
              <a:t>of adoption.</a:t>
            </a:r>
          </a:p>
        </p:txBody>
      </p:sp>
      <p:graphicFrame>
        <p:nvGraphicFramePr>
          <p:cNvPr id="15" name="Chart 14">
            <a:extLst>
              <a:ext uri="{FF2B5EF4-FFF2-40B4-BE49-F238E27FC236}">
                <a16:creationId xmlns:a16="http://schemas.microsoft.com/office/drawing/2014/main" id="{96B974D6-CADE-F844-95E0-F161D16E5A43}"/>
              </a:ext>
            </a:extLst>
          </p:cNvPr>
          <p:cNvGraphicFramePr>
            <a:graphicFrameLocks/>
          </p:cNvGraphicFramePr>
          <p:nvPr/>
        </p:nvGraphicFramePr>
        <p:xfrm>
          <a:off x="593861" y="1815663"/>
          <a:ext cx="6794909" cy="2272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4D371143-67F5-6B4B-B41C-8892142925EE}"/>
              </a:ext>
            </a:extLst>
          </p:cNvPr>
          <p:cNvGraphicFramePr>
            <a:graphicFrameLocks/>
          </p:cNvGraphicFramePr>
          <p:nvPr/>
        </p:nvGraphicFramePr>
        <p:xfrm>
          <a:off x="593862" y="4251432"/>
          <a:ext cx="6794908" cy="2272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767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AF32-C961-4048-842C-A6EDF737624E}"/>
              </a:ext>
            </a:extLst>
          </p:cNvPr>
          <p:cNvSpPr>
            <a:spLocks noGrp="1"/>
          </p:cNvSpPr>
          <p:nvPr>
            <p:ph type="title"/>
          </p:nvPr>
        </p:nvSpPr>
        <p:spPr>
          <a:xfrm>
            <a:off x="453355" y="900290"/>
            <a:ext cx="5223569" cy="5017547"/>
          </a:xfrm>
        </p:spPr>
        <p:txBody>
          <a:bodyPr>
            <a:normAutofit/>
          </a:bodyPr>
          <a:lstStyle/>
          <a:p>
            <a:r>
              <a:rPr lang="en-US" sz="2800" dirty="0"/>
              <a:t>On average, </a:t>
            </a:r>
            <a:r>
              <a:rPr lang="en-US" sz="2800" dirty="0">
                <a:solidFill>
                  <a:srgbClr val="FF0000"/>
                </a:solidFill>
              </a:rPr>
              <a:t>30%</a:t>
            </a:r>
            <a:r>
              <a:rPr lang="en-US" sz="2800" dirty="0"/>
              <a:t> of VS homepage search query opportunities were not adopted.</a:t>
            </a:r>
            <a:br>
              <a:rPr lang="en-US" sz="2800" dirty="0"/>
            </a:br>
            <a:br>
              <a:rPr lang="en-US" sz="1600" dirty="0"/>
            </a:br>
            <a:br>
              <a:rPr lang="en-US" sz="1600" dirty="0"/>
            </a:br>
            <a:r>
              <a:rPr lang="en-US" sz="1600" dirty="0"/>
              <a:t>Keep in mind, all participants were specifically instructed to use the “search box.” So for some test segments to observe </a:t>
            </a:r>
            <a:r>
              <a:rPr lang="en-US" sz="1600" dirty="0">
                <a:solidFill>
                  <a:srgbClr val="FF0000"/>
                </a:solidFill>
              </a:rPr>
              <a:t>60% adoption </a:t>
            </a:r>
            <a:r>
              <a:rPr lang="en-US" sz="1600" dirty="0"/>
              <a:t>is qualitatively significant. </a:t>
            </a:r>
            <a:br>
              <a:rPr lang="en-US" sz="1600" dirty="0"/>
            </a:br>
            <a:br>
              <a:rPr lang="en-US" sz="1600" dirty="0"/>
            </a:br>
            <a:r>
              <a:rPr lang="en-US" sz="1600" dirty="0"/>
              <a:t>Those participants who were in the Ticketmaster mobile group had the highest VS adoption rate. </a:t>
            </a:r>
            <a:br>
              <a:rPr lang="en-US" sz="1600" dirty="0"/>
            </a:br>
            <a:br>
              <a:rPr lang="en-US" sz="1600" dirty="0"/>
            </a:br>
            <a:r>
              <a:rPr lang="en-US" sz="1600" dirty="0">
                <a:solidFill>
                  <a:srgbClr val="FF0000"/>
                </a:solidFill>
              </a:rPr>
              <a:t>40%</a:t>
            </a:r>
            <a:r>
              <a:rPr lang="en-US" sz="1600" dirty="0"/>
              <a:t> of Seat Geek Desktop and Mobile participants </a:t>
            </a:r>
            <a:r>
              <a:rPr lang="en-US" sz="1600" dirty="0">
                <a:solidFill>
                  <a:srgbClr val="FF0000"/>
                </a:solidFill>
              </a:rPr>
              <a:t>did not </a:t>
            </a:r>
            <a:r>
              <a:rPr lang="en-US" sz="1600" dirty="0"/>
              <a:t>VS homepage search query opportunities. Instead participants scrolled to other areas on the page, and or clicked on content in the page or in the drawer/menu.</a:t>
            </a:r>
          </a:p>
        </p:txBody>
      </p:sp>
      <p:sp>
        <p:nvSpPr>
          <p:cNvPr id="8" name="Rectangle 7">
            <a:extLst>
              <a:ext uri="{FF2B5EF4-FFF2-40B4-BE49-F238E27FC236}">
                <a16:creationId xmlns:a16="http://schemas.microsoft.com/office/drawing/2014/main" id="{F9663B73-3AA7-C34B-8E9A-2EFCBC3BD33C}"/>
              </a:ext>
            </a:extLst>
          </p:cNvPr>
          <p:cNvSpPr/>
          <p:nvPr/>
        </p:nvSpPr>
        <p:spPr>
          <a:xfrm>
            <a:off x="3842435" y="-7"/>
            <a:ext cx="1925142" cy="383059"/>
          </a:xfrm>
          <a:prstGeom prst="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9" name="Rectangle 8">
            <a:extLst>
              <a:ext uri="{FF2B5EF4-FFF2-40B4-BE49-F238E27FC236}">
                <a16:creationId xmlns:a16="http://schemas.microsoft.com/office/drawing/2014/main" id="{93E8E805-0678-8749-88BE-2BE207858CD6}"/>
              </a:ext>
            </a:extLst>
          </p:cNvPr>
          <p:cNvSpPr/>
          <p:nvPr/>
        </p:nvSpPr>
        <p:spPr>
          <a:xfrm>
            <a:off x="5767578" y="-7"/>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10" name="Rectangle 9">
            <a:extLst>
              <a:ext uri="{FF2B5EF4-FFF2-40B4-BE49-F238E27FC236}">
                <a16:creationId xmlns:a16="http://schemas.microsoft.com/office/drawing/2014/main" id="{D14CFB2B-8DDF-DA40-84C2-C925513625BC}"/>
              </a:ext>
            </a:extLst>
          </p:cNvPr>
          <p:cNvSpPr/>
          <p:nvPr/>
        </p:nvSpPr>
        <p:spPr>
          <a:xfrm>
            <a:off x="7692721"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sp>
        <p:nvSpPr>
          <p:cNvPr id="11" name="Rectangle 10">
            <a:extLst>
              <a:ext uri="{FF2B5EF4-FFF2-40B4-BE49-F238E27FC236}">
                <a16:creationId xmlns:a16="http://schemas.microsoft.com/office/drawing/2014/main" id="{2D278F12-7BBC-2C4D-ADA8-8A00C62D49E9}"/>
              </a:ext>
            </a:extLst>
          </p:cNvPr>
          <p:cNvSpPr/>
          <p:nvPr/>
        </p:nvSpPr>
        <p:spPr>
          <a:xfrm>
            <a:off x="-785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2" name="Rectangle 11">
            <a:extLst>
              <a:ext uri="{FF2B5EF4-FFF2-40B4-BE49-F238E27FC236}">
                <a16:creationId xmlns:a16="http://schemas.microsoft.com/office/drawing/2014/main" id="{BC81A494-AB60-E848-9F9A-3144AD006B1D}"/>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graphicFrame>
        <p:nvGraphicFramePr>
          <p:cNvPr id="13" name="Chart 12">
            <a:extLst>
              <a:ext uri="{FF2B5EF4-FFF2-40B4-BE49-F238E27FC236}">
                <a16:creationId xmlns:a16="http://schemas.microsoft.com/office/drawing/2014/main" id="{99EFD1D1-F46D-E54F-AEBE-409614222C01}"/>
              </a:ext>
            </a:extLst>
          </p:cNvPr>
          <p:cNvGraphicFramePr>
            <a:graphicFrameLocks/>
          </p:cNvGraphicFramePr>
          <p:nvPr/>
        </p:nvGraphicFramePr>
        <p:xfrm>
          <a:off x="6215741" y="685799"/>
          <a:ext cx="5522904" cy="523203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74FAEF90-EB09-4943-908A-F236199B91AE}"/>
              </a:ext>
            </a:extLst>
          </p:cNvPr>
          <p:cNvCxnSpPr>
            <a:cxnSpLocks/>
          </p:cNvCxnSpPr>
          <p:nvPr/>
        </p:nvCxnSpPr>
        <p:spPr>
          <a:xfrm>
            <a:off x="6730149" y="2873828"/>
            <a:ext cx="487402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1" name="Table 20">
            <a:extLst>
              <a:ext uri="{FF2B5EF4-FFF2-40B4-BE49-F238E27FC236}">
                <a16:creationId xmlns:a16="http://schemas.microsoft.com/office/drawing/2014/main" id="{565BEB4C-E37F-2049-B949-707CCE4E4AA4}"/>
              </a:ext>
            </a:extLst>
          </p:cNvPr>
          <p:cNvGraphicFramePr>
            <a:graphicFrameLocks noGrp="1"/>
          </p:cNvGraphicFramePr>
          <p:nvPr/>
        </p:nvGraphicFramePr>
        <p:xfrm>
          <a:off x="6477907" y="5949587"/>
          <a:ext cx="1214813" cy="546100"/>
        </p:xfrm>
        <a:graphic>
          <a:graphicData uri="http://schemas.openxmlformats.org/drawingml/2006/table">
            <a:tbl>
              <a:tblPr>
                <a:tableStyleId>{9D7B26C5-4107-4FEC-AEDC-1716B250A1EF}</a:tableStyleId>
              </a:tblPr>
              <a:tblGrid>
                <a:gridCol w="723238">
                  <a:extLst>
                    <a:ext uri="{9D8B030D-6E8A-4147-A177-3AD203B41FA5}">
                      <a16:colId xmlns:a16="http://schemas.microsoft.com/office/drawing/2014/main" val="2276265346"/>
                    </a:ext>
                  </a:extLst>
                </a:gridCol>
                <a:gridCol w="491575">
                  <a:extLst>
                    <a:ext uri="{9D8B030D-6E8A-4147-A177-3AD203B41FA5}">
                      <a16:colId xmlns:a16="http://schemas.microsoft.com/office/drawing/2014/main" val="3449595868"/>
                    </a:ext>
                  </a:extLst>
                </a:gridCol>
              </a:tblGrid>
              <a:tr h="279400">
                <a:tc>
                  <a:txBody>
                    <a:bodyPr/>
                    <a:lstStyle/>
                    <a:p>
                      <a:pPr algn="l" fontAlgn="b"/>
                      <a:r>
                        <a:rPr lang="en-US" sz="1000" u="none" strike="noStrike" dirty="0">
                          <a:effectLst/>
                        </a:rPr>
                        <a:t>Average</a:t>
                      </a:r>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tc>
                  <a:txBody>
                    <a:bodyPr/>
                    <a:lstStyle/>
                    <a:p>
                      <a:pPr algn="r" fontAlgn="b"/>
                      <a:r>
                        <a:rPr lang="en-US" sz="1000" u="none" strike="noStrike" dirty="0">
                          <a:effectLst/>
                        </a:rPr>
                        <a:t>7.17</a:t>
                      </a:r>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66056787"/>
                  </a:ext>
                </a:extLst>
              </a:tr>
              <a:tr h="266700">
                <a:tc>
                  <a:txBody>
                    <a:bodyPr/>
                    <a:lstStyle/>
                    <a:p>
                      <a:pPr algn="l" fontAlgn="b"/>
                      <a:r>
                        <a:rPr lang="en-US" sz="1000" u="none" strike="noStrike">
                          <a:effectLst/>
                        </a:rPr>
                        <a:t>St.Deviation</a:t>
                      </a:r>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r" fontAlgn="b"/>
                      <a:r>
                        <a:rPr lang="en-US" sz="1000" u="none" strike="noStrike" dirty="0">
                          <a:effectLst/>
                        </a:rPr>
                        <a:t>1.17</a:t>
                      </a:r>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0497091"/>
                  </a:ext>
                </a:extLst>
              </a:tr>
            </a:tbl>
          </a:graphicData>
        </a:graphic>
      </p:graphicFrame>
    </p:spTree>
    <p:extLst>
      <p:ext uri="{BB962C8B-B14F-4D97-AF65-F5344CB8AC3E}">
        <p14:creationId xmlns:p14="http://schemas.microsoft.com/office/powerpoint/2010/main" val="39206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AF32-C961-4048-842C-A6EDF737624E}"/>
              </a:ext>
            </a:extLst>
          </p:cNvPr>
          <p:cNvSpPr>
            <a:spLocks noGrp="1"/>
          </p:cNvSpPr>
          <p:nvPr>
            <p:ph type="title"/>
          </p:nvPr>
        </p:nvSpPr>
        <p:spPr>
          <a:xfrm>
            <a:off x="583419" y="634216"/>
            <a:ext cx="11025162" cy="721973"/>
          </a:xfrm>
        </p:spPr>
        <p:txBody>
          <a:bodyPr>
            <a:normAutofit fontScale="90000"/>
          </a:bodyPr>
          <a:lstStyle/>
          <a:p>
            <a:r>
              <a:rPr lang="en-US" sz="2800" dirty="0"/>
              <a:t>The average Vivid Seats NPS score was -5, and is strongly positively correlated with SEQ. </a:t>
            </a:r>
          </a:p>
        </p:txBody>
      </p:sp>
      <p:sp>
        <p:nvSpPr>
          <p:cNvPr id="11" name="Rectangle 10">
            <a:extLst>
              <a:ext uri="{FF2B5EF4-FFF2-40B4-BE49-F238E27FC236}">
                <a16:creationId xmlns:a16="http://schemas.microsoft.com/office/drawing/2014/main" id="{29B9000B-F61A-6541-AF07-E6D43CE0AD1C}"/>
              </a:ext>
            </a:extLst>
          </p:cNvPr>
          <p:cNvSpPr/>
          <p:nvPr/>
        </p:nvSpPr>
        <p:spPr>
          <a:xfrm>
            <a:off x="-7851" y="-7"/>
            <a:ext cx="1925142" cy="38305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HAPPINESS</a:t>
            </a:r>
          </a:p>
        </p:txBody>
      </p:sp>
      <p:sp>
        <p:nvSpPr>
          <p:cNvPr id="12" name="Rectangle 11">
            <a:extLst>
              <a:ext uri="{FF2B5EF4-FFF2-40B4-BE49-F238E27FC236}">
                <a16:creationId xmlns:a16="http://schemas.microsoft.com/office/drawing/2014/main" id="{6D022E69-CDAE-CF44-B1FA-727B1377ED3E}"/>
              </a:ext>
            </a:extLst>
          </p:cNvPr>
          <p:cNvSpPr/>
          <p:nvPr/>
        </p:nvSpPr>
        <p:spPr>
          <a:xfrm>
            <a:off x="1917292"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ENGAGEMENT</a:t>
            </a:r>
          </a:p>
        </p:txBody>
      </p:sp>
      <p:sp>
        <p:nvSpPr>
          <p:cNvPr id="13" name="Rectangle 12">
            <a:extLst>
              <a:ext uri="{FF2B5EF4-FFF2-40B4-BE49-F238E27FC236}">
                <a16:creationId xmlns:a16="http://schemas.microsoft.com/office/drawing/2014/main" id="{2086DBB5-7334-6A43-A19A-36A49D1B62DE}"/>
              </a:ext>
            </a:extLst>
          </p:cNvPr>
          <p:cNvSpPr/>
          <p:nvPr/>
        </p:nvSpPr>
        <p:spPr>
          <a:xfrm>
            <a:off x="3842435" y="-7"/>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ADOPTION</a:t>
            </a:r>
          </a:p>
        </p:txBody>
      </p:sp>
      <p:sp>
        <p:nvSpPr>
          <p:cNvPr id="14" name="Rectangle 13">
            <a:extLst>
              <a:ext uri="{FF2B5EF4-FFF2-40B4-BE49-F238E27FC236}">
                <a16:creationId xmlns:a16="http://schemas.microsoft.com/office/drawing/2014/main" id="{70E4CDF5-244A-6649-AAC3-2D5FA5665322}"/>
              </a:ext>
            </a:extLst>
          </p:cNvPr>
          <p:cNvSpPr/>
          <p:nvPr/>
        </p:nvSpPr>
        <p:spPr>
          <a:xfrm>
            <a:off x="5767578" y="-7"/>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RETENTION</a:t>
            </a:r>
          </a:p>
        </p:txBody>
      </p:sp>
      <p:sp>
        <p:nvSpPr>
          <p:cNvPr id="15" name="Rectangle 14">
            <a:extLst>
              <a:ext uri="{FF2B5EF4-FFF2-40B4-BE49-F238E27FC236}">
                <a16:creationId xmlns:a16="http://schemas.microsoft.com/office/drawing/2014/main" id="{2A93B762-1DD5-B046-AEC0-28CB7BDB4279}"/>
              </a:ext>
            </a:extLst>
          </p:cNvPr>
          <p:cNvSpPr/>
          <p:nvPr/>
        </p:nvSpPr>
        <p:spPr>
          <a:xfrm>
            <a:off x="7692721" y="0"/>
            <a:ext cx="1925142" cy="383059"/>
          </a:xfrm>
          <a:prstGeom prst="rect">
            <a:avLst/>
          </a:prstGeom>
          <a:solidFill>
            <a:srgbClr val="D1D1D1">
              <a:alpha val="50906"/>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TASK SUCCESS</a:t>
            </a:r>
          </a:p>
        </p:txBody>
      </p:sp>
      <p:graphicFrame>
        <p:nvGraphicFramePr>
          <p:cNvPr id="20" name="Table 19">
            <a:extLst>
              <a:ext uri="{FF2B5EF4-FFF2-40B4-BE49-F238E27FC236}">
                <a16:creationId xmlns:a16="http://schemas.microsoft.com/office/drawing/2014/main" id="{E0022B7C-A148-D749-9570-FE8B79DC7622}"/>
              </a:ext>
            </a:extLst>
          </p:cNvPr>
          <p:cNvGraphicFramePr>
            <a:graphicFrameLocks noGrp="1"/>
          </p:cNvGraphicFramePr>
          <p:nvPr/>
        </p:nvGraphicFramePr>
        <p:xfrm>
          <a:off x="5301465" y="2137025"/>
          <a:ext cx="6390526" cy="2308323"/>
        </p:xfrm>
        <a:graphic>
          <a:graphicData uri="http://schemas.openxmlformats.org/drawingml/2006/table">
            <a:tbl>
              <a:tblPr/>
              <a:tblGrid>
                <a:gridCol w="869351">
                  <a:extLst>
                    <a:ext uri="{9D8B030D-6E8A-4147-A177-3AD203B41FA5}">
                      <a16:colId xmlns:a16="http://schemas.microsoft.com/office/drawing/2014/main" val="1661743945"/>
                    </a:ext>
                  </a:extLst>
                </a:gridCol>
                <a:gridCol w="869351">
                  <a:extLst>
                    <a:ext uri="{9D8B030D-6E8A-4147-A177-3AD203B41FA5}">
                      <a16:colId xmlns:a16="http://schemas.microsoft.com/office/drawing/2014/main" val="3698586738"/>
                    </a:ext>
                  </a:extLst>
                </a:gridCol>
                <a:gridCol w="869351">
                  <a:extLst>
                    <a:ext uri="{9D8B030D-6E8A-4147-A177-3AD203B41FA5}">
                      <a16:colId xmlns:a16="http://schemas.microsoft.com/office/drawing/2014/main" val="1752326405"/>
                    </a:ext>
                  </a:extLst>
                </a:gridCol>
                <a:gridCol w="869351">
                  <a:extLst>
                    <a:ext uri="{9D8B030D-6E8A-4147-A177-3AD203B41FA5}">
                      <a16:colId xmlns:a16="http://schemas.microsoft.com/office/drawing/2014/main" val="2466765903"/>
                    </a:ext>
                  </a:extLst>
                </a:gridCol>
                <a:gridCol w="305069">
                  <a:extLst>
                    <a:ext uri="{9D8B030D-6E8A-4147-A177-3AD203B41FA5}">
                      <a16:colId xmlns:a16="http://schemas.microsoft.com/office/drawing/2014/main" val="664610120"/>
                    </a:ext>
                  </a:extLst>
                </a:gridCol>
                <a:gridCol w="869351">
                  <a:extLst>
                    <a:ext uri="{9D8B030D-6E8A-4147-A177-3AD203B41FA5}">
                      <a16:colId xmlns:a16="http://schemas.microsoft.com/office/drawing/2014/main" val="4130287781"/>
                    </a:ext>
                  </a:extLst>
                </a:gridCol>
                <a:gridCol w="869351">
                  <a:extLst>
                    <a:ext uri="{9D8B030D-6E8A-4147-A177-3AD203B41FA5}">
                      <a16:colId xmlns:a16="http://schemas.microsoft.com/office/drawing/2014/main" val="565121321"/>
                    </a:ext>
                  </a:extLst>
                </a:gridCol>
                <a:gridCol w="869351">
                  <a:extLst>
                    <a:ext uri="{9D8B030D-6E8A-4147-A177-3AD203B41FA5}">
                      <a16:colId xmlns:a16="http://schemas.microsoft.com/office/drawing/2014/main" val="2172765972"/>
                    </a:ext>
                  </a:extLst>
                </a:gridCol>
              </a:tblGrid>
              <a:tr h="382508">
                <a:tc>
                  <a:txBody>
                    <a:bodyPr/>
                    <a:lstStyle/>
                    <a:p>
                      <a:pPr algn="l" fontAlgn="ctr"/>
                      <a:endParaRPr lang="en-US"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gridSpan="3">
                  <a:txBody>
                    <a:bodyPr/>
                    <a:lstStyle/>
                    <a:p>
                      <a:pPr algn="ctr" rtl="0" fontAlgn="b"/>
                      <a:r>
                        <a:rPr lang="en-US" sz="1200" b="0" i="0" u="none" strike="noStrike" dirty="0">
                          <a:solidFill>
                            <a:srgbClr val="595959"/>
                          </a:solidFill>
                          <a:effectLst/>
                          <a:latin typeface="Calibri" panose="020F0502020204030204" pitchFamily="34" charset="0"/>
                        </a:rPr>
                        <a:t>DESKTOP</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ctr" rtl="0" fontAlgn="b"/>
                      <a:r>
                        <a:rPr lang="en-US" sz="1200" b="0" i="0" u="none" strike="noStrike" dirty="0">
                          <a:solidFill>
                            <a:srgbClr val="595959"/>
                          </a:solidFill>
                          <a:effectLst/>
                          <a:latin typeface="Calibri" panose="020F0502020204030204" pitchFamily="34" charset="0"/>
                        </a:rPr>
                        <a:t>MOBILE</a:t>
                      </a:r>
                    </a:p>
                  </a:txBody>
                  <a:tcPr marL="9525" marR="9525" marT="9525" marB="0" anchor="b">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9478177"/>
                  </a:ext>
                </a:extLst>
              </a:tr>
              <a:tr h="442369">
                <a:tc>
                  <a:txBody>
                    <a:bodyPr/>
                    <a:lstStyle/>
                    <a:p>
                      <a:pPr algn="l" rtl="0" fontAlgn="b"/>
                      <a:r>
                        <a:rPr lang="en-US" sz="1200" b="0" i="0" u="none" strike="noStrike" dirty="0">
                          <a:solidFill>
                            <a:srgbClr val="595959"/>
                          </a:solidFill>
                          <a:effectLst/>
                          <a:latin typeface="Calibri" panose="020F0502020204030204" pitchFamily="34" charset="0"/>
                        </a:rPr>
                        <a:t>Competitor Priming </a:t>
                      </a:r>
                    </a:p>
                  </a:txBody>
                  <a:tcPr marL="9525" marR="9525" marT="9525" marB="0" anchor="ctr">
                    <a:lnL>
                      <a:noFill/>
                    </a:lnL>
                    <a:lnR>
                      <a:noFill/>
                    </a:lnR>
                    <a:lnT>
                      <a:noFill/>
                    </a:lnT>
                    <a:lnB>
                      <a:noFill/>
                    </a:lnB>
                  </a:tcPr>
                </a:tc>
                <a:tc>
                  <a:txBody>
                    <a:bodyPr/>
                    <a:lstStyle/>
                    <a:p>
                      <a:pPr algn="ctr" rtl="0" fontAlgn="b"/>
                      <a:r>
                        <a:rPr lang="en-US" sz="1200" b="1" i="0" u="none" strike="noStrike" dirty="0">
                          <a:solidFill>
                            <a:srgbClr val="595959"/>
                          </a:solidFill>
                          <a:effectLst/>
                          <a:latin typeface="Calibri" panose="020F0502020204030204" pitchFamily="34" charset="0"/>
                        </a:rPr>
                        <a:t>Ticketmaster</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rtl="0" fontAlgn="b"/>
                      <a:r>
                        <a:rPr lang="en-US" sz="1200" b="1" i="0" u="none" strike="noStrike" dirty="0" err="1">
                          <a:solidFill>
                            <a:srgbClr val="595959"/>
                          </a:solidFill>
                          <a:effectLst/>
                          <a:latin typeface="Calibri" panose="020F0502020204030204" pitchFamily="34" charset="0"/>
                        </a:rPr>
                        <a:t>Stubhub</a:t>
                      </a:r>
                      <a:endParaRPr lang="en-US" sz="1200" b="1" i="0" u="none" strike="noStrike" dirty="0">
                        <a:solidFill>
                          <a:srgbClr val="595959"/>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rtl="0" fontAlgn="b"/>
                      <a:r>
                        <a:rPr lang="en-US" sz="1200" b="1" i="0" u="none" strike="noStrike" dirty="0" err="1">
                          <a:solidFill>
                            <a:srgbClr val="595959"/>
                          </a:solidFill>
                          <a:effectLst/>
                          <a:latin typeface="Calibri" panose="020F0502020204030204" pitchFamily="34" charset="0"/>
                        </a:rPr>
                        <a:t>SeatGeek</a:t>
                      </a:r>
                      <a:endParaRPr lang="en-US" sz="1200" b="1" i="0" u="none" strike="noStrike" dirty="0">
                        <a:solidFill>
                          <a:srgbClr val="595959"/>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b"/>
                      <a:r>
                        <a:rPr lang="en-US" sz="1200" b="1" i="0" u="none" strike="noStrike" dirty="0">
                          <a:solidFill>
                            <a:srgbClr val="595959"/>
                          </a:solidFill>
                          <a:effectLst/>
                          <a:latin typeface="Calibri" panose="020F0502020204030204" pitchFamily="34" charset="0"/>
                        </a:rPr>
                        <a:t>Ticketmaster</a:t>
                      </a: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rtl="0" fontAlgn="b"/>
                      <a:r>
                        <a:rPr lang="en-US" sz="1200" b="1" i="0" u="none" strike="noStrike" dirty="0" err="1">
                          <a:solidFill>
                            <a:srgbClr val="595959"/>
                          </a:solidFill>
                          <a:effectLst/>
                          <a:latin typeface="Calibri" panose="020F0502020204030204" pitchFamily="34" charset="0"/>
                        </a:rPr>
                        <a:t>Stubhub</a:t>
                      </a:r>
                      <a:endParaRPr lang="en-US" sz="1200" b="1" i="0" u="none" strike="noStrike" dirty="0">
                        <a:solidFill>
                          <a:srgbClr val="595959"/>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rtl="0" fontAlgn="b"/>
                      <a:r>
                        <a:rPr lang="en-US" sz="1200" b="1" i="0" u="none" strike="noStrike" dirty="0" err="1">
                          <a:solidFill>
                            <a:srgbClr val="595959"/>
                          </a:solidFill>
                          <a:effectLst/>
                          <a:latin typeface="Calibri" panose="020F0502020204030204" pitchFamily="34" charset="0"/>
                        </a:rPr>
                        <a:t>SeatGeek</a:t>
                      </a:r>
                      <a:endParaRPr lang="en-US" sz="1200" b="1" i="0" u="none" strike="noStrike" dirty="0">
                        <a:solidFill>
                          <a:srgbClr val="595959"/>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3400738911"/>
                  </a:ext>
                </a:extLst>
              </a:tr>
              <a:tr h="315985">
                <a:tc>
                  <a:txBody>
                    <a:bodyPr/>
                    <a:lstStyle/>
                    <a:p>
                      <a:pPr algn="l" rtl="0" fontAlgn="b"/>
                      <a:r>
                        <a:rPr lang="en-US" sz="1200" b="0" i="0" u="none" strike="noStrike">
                          <a:solidFill>
                            <a:srgbClr val="595959"/>
                          </a:solidFill>
                          <a:effectLst/>
                          <a:latin typeface="Calibri" panose="020F0502020204030204" pitchFamily="34" charset="0"/>
                        </a:rPr>
                        <a:t>NPS Score</a:t>
                      </a:r>
                    </a:p>
                  </a:txBody>
                  <a:tcPr marL="9525" marR="9525" marT="9525" marB="0" anchor="b">
                    <a:lnL>
                      <a:noFill/>
                    </a:lnL>
                    <a:lnR>
                      <a:noFill/>
                    </a:lnR>
                    <a:lnT>
                      <a:noFill/>
                    </a:lnT>
                    <a:lnB>
                      <a:noFill/>
                    </a:lnB>
                  </a:tcPr>
                </a:tc>
                <a:tc>
                  <a:txBody>
                    <a:bodyPr/>
                    <a:lstStyle/>
                    <a:p>
                      <a:pPr algn="ctr" rtl="0" fontAlgn="b"/>
                      <a:r>
                        <a:rPr lang="en-US" sz="1400" b="1" i="0" u="none" strike="noStrike">
                          <a:solidFill>
                            <a:srgbClr val="FFC000"/>
                          </a:solidFill>
                          <a:effectLst/>
                          <a:latin typeface="Calibri" panose="020F0502020204030204" pitchFamily="34" charset="0"/>
                        </a:rPr>
                        <a:t>-30</a:t>
                      </a:r>
                    </a:p>
                  </a:txBody>
                  <a:tcPr marL="9525" marR="9525" marT="9525" marB="0" anchor="b">
                    <a:lnL>
                      <a:noFill/>
                    </a:lnL>
                    <a:lnR>
                      <a:noFill/>
                    </a:lnR>
                    <a:lnT>
                      <a:noFill/>
                    </a:lnT>
                    <a:lnB>
                      <a:noFill/>
                    </a:lnB>
                    <a:solidFill>
                      <a:srgbClr val="D9E1F2"/>
                    </a:solidFill>
                  </a:tcPr>
                </a:tc>
                <a:tc>
                  <a:txBody>
                    <a:bodyPr/>
                    <a:lstStyle/>
                    <a:p>
                      <a:pPr algn="ctr" rtl="0" fontAlgn="b"/>
                      <a:r>
                        <a:rPr lang="en-US" sz="1400" b="1" i="0" u="none" strike="noStrike">
                          <a:solidFill>
                            <a:srgbClr val="FFC000"/>
                          </a:solidFill>
                          <a:effectLst/>
                          <a:latin typeface="Calibri" panose="020F0502020204030204" pitchFamily="34" charset="0"/>
                        </a:rPr>
                        <a:t>20</a:t>
                      </a:r>
                    </a:p>
                  </a:txBody>
                  <a:tcPr marL="9525" marR="9525" marT="9525" marB="0" anchor="b">
                    <a:lnL>
                      <a:noFill/>
                    </a:lnL>
                    <a:lnR>
                      <a:noFill/>
                    </a:lnR>
                    <a:lnT>
                      <a:noFill/>
                    </a:lnT>
                    <a:lnB>
                      <a:noFill/>
                    </a:lnB>
                    <a:solidFill>
                      <a:srgbClr val="D9E1F2"/>
                    </a:solidFill>
                  </a:tcPr>
                </a:tc>
                <a:tc>
                  <a:txBody>
                    <a:bodyPr/>
                    <a:lstStyle/>
                    <a:p>
                      <a:pPr algn="ctr" rtl="0" fontAlgn="b"/>
                      <a:r>
                        <a:rPr lang="en-US" sz="1400" b="1" i="0" u="none" strike="noStrike">
                          <a:solidFill>
                            <a:srgbClr val="FFC000"/>
                          </a:solidFill>
                          <a:effectLst/>
                          <a:latin typeface="Calibri" panose="020F0502020204030204" pitchFamily="34" charset="0"/>
                        </a:rPr>
                        <a:t>10</a:t>
                      </a:r>
                    </a:p>
                  </a:txBody>
                  <a:tcPr marL="9525" marR="9525" marT="9525" marB="0" anchor="b">
                    <a:lnL>
                      <a:noFill/>
                    </a:lnL>
                    <a:lnR>
                      <a:noFill/>
                    </a:lnR>
                    <a:lnT>
                      <a:noFill/>
                    </a:lnT>
                    <a:lnB>
                      <a:noFill/>
                    </a:lnB>
                    <a:solidFill>
                      <a:srgbClr val="D9E1F2"/>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rtl="0" fontAlgn="b"/>
                      <a:r>
                        <a:rPr lang="en-US" sz="1400" b="1" i="0" u="none" strike="noStrike">
                          <a:solidFill>
                            <a:srgbClr val="FFC000"/>
                          </a:solidFill>
                          <a:effectLst/>
                          <a:latin typeface="Calibri" panose="020F0502020204030204" pitchFamily="34" charset="0"/>
                        </a:rPr>
                        <a:t>20</a:t>
                      </a:r>
                    </a:p>
                  </a:txBody>
                  <a:tcPr marL="9525" marR="9525" marT="9525" marB="0" anchor="b">
                    <a:lnL>
                      <a:noFill/>
                    </a:lnL>
                    <a:lnR>
                      <a:noFill/>
                    </a:lnR>
                    <a:lnT>
                      <a:noFill/>
                    </a:lnT>
                    <a:lnB>
                      <a:noFill/>
                    </a:lnB>
                    <a:solidFill>
                      <a:srgbClr val="D9E1F2"/>
                    </a:solidFill>
                  </a:tcPr>
                </a:tc>
                <a:tc>
                  <a:txBody>
                    <a:bodyPr/>
                    <a:lstStyle/>
                    <a:p>
                      <a:pPr algn="ctr" rtl="0" fontAlgn="b"/>
                      <a:r>
                        <a:rPr lang="en-US" sz="1400" b="1" i="0" u="none" strike="noStrike">
                          <a:solidFill>
                            <a:srgbClr val="FFC000"/>
                          </a:solidFill>
                          <a:effectLst/>
                          <a:latin typeface="Calibri" panose="020F0502020204030204" pitchFamily="34" charset="0"/>
                        </a:rPr>
                        <a:t>0</a:t>
                      </a:r>
                    </a:p>
                  </a:txBody>
                  <a:tcPr marL="9525" marR="9525" marT="9525" marB="0" anchor="b">
                    <a:lnL>
                      <a:noFill/>
                    </a:lnL>
                    <a:lnR>
                      <a:noFill/>
                    </a:lnR>
                    <a:lnT>
                      <a:noFill/>
                    </a:lnT>
                    <a:lnB>
                      <a:noFill/>
                    </a:lnB>
                    <a:solidFill>
                      <a:srgbClr val="D9E1F2"/>
                    </a:solidFill>
                  </a:tcPr>
                </a:tc>
                <a:tc>
                  <a:txBody>
                    <a:bodyPr/>
                    <a:lstStyle/>
                    <a:p>
                      <a:pPr algn="ctr" rtl="0" fontAlgn="b"/>
                      <a:r>
                        <a:rPr lang="en-US" sz="1400" b="1" i="0" u="none" strike="noStrike">
                          <a:solidFill>
                            <a:srgbClr val="FFC000"/>
                          </a:solidFill>
                          <a:effectLst/>
                          <a:latin typeface="Calibri" panose="020F0502020204030204" pitchFamily="34" charset="0"/>
                        </a:rPr>
                        <a:t>-50</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051252262"/>
                  </a:ext>
                </a:extLst>
              </a:tr>
              <a:tr h="442369">
                <a:tc>
                  <a:txBody>
                    <a:bodyPr/>
                    <a:lstStyle/>
                    <a:p>
                      <a:pPr algn="l" rtl="0" fontAlgn="b"/>
                      <a:r>
                        <a:rPr lang="en-US" sz="1200" b="0" i="0" u="none" strike="noStrike">
                          <a:solidFill>
                            <a:srgbClr val="595959"/>
                          </a:solidFill>
                          <a:effectLst/>
                          <a:latin typeface="Calibri" panose="020F0502020204030204" pitchFamily="34" charset="0"/>
                        </a:rPr>
                        <a:t>%Detractors</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ctr" rtl="0" fontAlgn="b"/>
                      <a:r>
                        <a:rPr lang="en-US" sz="1200" b="0" i="0" u="none" strike="noStrike" dirty="0">
                          <a:solidFill>
                            <a:srgbClr val="595959"/>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rtl="0" fontAlgn="b"/>
                      <a:r>
                        <a:rPr lang="en-US" sz="1200" b="0" i="0" u="none" strike="noStrike" dirty="0">
                          <a:solidFill>
                            <a:srgbClr val="595959"/>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60</a:t>
                      </a:r>
                    </a:p>
                  </a:txBody>
                  <a:tcPr marL="9525" marR="9525" marT="9525" marB="0" anchor="b">
                    <a:lnL>
                      <a:noFill/>
                    </a:lnL>
                    <a:lnR>
                      <a:noFill/>
                    </a:lnR>
                    <a:lnT>
                      <a:noFill/>
                    </a:lnT>
                    <a:lnB>
                      <a:noFill/>
                    </a:lnB>
                  </a:tcPr>
                </a:tc>
                <a:extLst>
                  <a:ext uri="{0D108BD9-81ED-4DB2-BD59-A6C34878D82A}">
                    <a16:rowId xmlns:a16="http://schemas.microsoft.com/office/drawing/2014/main" val="2850741138"/>
                  </a:ext>
                </a:extLst>
              </a:tr>
              <a:tr h="282723">
                <a:tc>
                  <a:txBody>
                    <a:bodyPr/>
                    <a:lstStyle/>
                    <a:p>
                      <a:pPr algn="l" rtl="0" fontAlgn="b"/>
                      <a:r>
                        <a:rPr lang="en-US" sz="1200" b="0" i="0" u="none" strike="noStrike">
                          <a:solidFill>
                            <a:srgbClr val="595959"/>
                          </a:solidFill>
                          <a:effectLst/>
                          <a:latin typeface="Calibri" panose="020F0502020204030204" pitchFamily="34" charset="0"/>
                        </a:rPr>
                        <a:t>%Passives</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40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40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40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a:noFill/>
                    </a:lnR>
                    <a:lnT>
                      <a:noFill/>
                    </a:lnT>
                    <a:lnB>
                      <a:noFill/>
                    </a:lnB>
                  </a:tcPr>
                </a:tc>
                <a:extLst>
                  <a:ext uri="{0D108BD9-81ED-4DB2-BD59-A6C34878D82A}">
                    <a16:rowId xmlns:a16="http://schemas.microsoft.com/office/drawing/2014/main" val="960194326"/>
                  </a:ext>
                </a:extLst>
              </a:tr>
              <a:tr h="442369">
                <a:tc>
                  <a:txBody>
                    <a:bodyPr/>
                    <a:lstStyle/>
                    <a:p>
                      <a:pPr algn="l" rtl="0" fontAlgn="b"/>
                      <a:r>
                        <a:rPr lang="en-US" sz="1200" b="0" i="0" u="none" strike="noStrike">
                          <a:solidFill>
                            <a:srgbClr val="595959"/>
                          </a:solidFill>
                          <a:effectLst/>
                          <a:latin typeface="Calibri" panose="020F0502020204030204" pitchFamily="34" charset="0"/>
                        </a:rPr>
                        <a:t>%Promoters</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40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40</a:t>
                      </a:r>
                    </a:p>
                  </a:txBody>
                  <a:tcPr marL="9525" marR="9525" marT="9525" marB="0" anchor="b">
                    <a:lnL>
                      <a:noFill/>
                    </a:lnL>
                    <a:lnR>
                      <a:noFill/>
                    </a:lnR>
                    <a:lnT>
                      <a:noFill/>
                    </a:lnT>
                    <a:lnB>
                      <a:noFill/>
                    </a:lnB>
                  </a:tcPr>
                </a:tc>
                <a:tc>
                  <a:txBody>
                    <a:bodyPr/>
                    <a:lstStyle/>
                    <a:p>
                      <a:pPr algn="ctr" rtl="0"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ctr" rtl="0" fontAlgn="b"/>
                      <a:r>
                        <a:rPr lang="en-US" sz="1200" b="0" i="0" u="none" strike="noStrike" dirty="0">
                          <a:solidFill>
                            <a:srgbClr val="595959"/>
                          </a:solidFill>
                          <a:effectLst/>
                          <a:latin typeface="Calibri" panose="020F0502020204030204" pitchFamily="34" charset="0"/>
                        </a:rPr>
                        <a:t>10</a:t>
                      </a:r>
                    </a:p>
                  </a:txBody>
                  <a:tcPr marL="9525" marR="9525" marT="9525" marB="0" anchor="b">
                    <a:lnL>
                      <a:noFill/>
                    </a:lnL>
                    <a:lnR>
                      <a:noFill/>
                    </a:lnR>
                    <a:lnT>
                      <a:noFill/>
                    </a:lnT>
                    <a:lnB>
                      <a:noFill/>
                    </a:lnB>
                  </a:tcPr>
                </a:tc>
                <a:extLst>
                  <a:ext uri="{0D108BD9-81ED-4DB2-BD59-A6C34878D82A}">
                    <a16:rowId xmlns:a16="http://schemas.microsoft.com/office/drawing/2014/main" val="1592320509"/>
                  </a:ext>
                </a:extLst>
              </a:tr>
            </a:tbl>
          </a:graphicData>
        </a:graphic>
      </p:graphicFrame>
      <p:sp>
        <p:nvSpPr>
          <p:cNvPr id="21" name="TextBox 20">
            <a:extLst>
              <a:ext uri="{FF2B5EF4-FFF2-40B4-BE49-F238E27FC236}">
                <a16:creationId xmlns:a16="http://schemas.microsoft.com/office/drawing/2014/main" id="{CCE29C96-BD79-CE4E-96D4-19C40BC0C80F}"/>
              </a:ext>
            </a:extLst>
          </p:cNvPr>
          <p:cNvSpPr txBox="1"/>
          <p:nvPr/>
        </p:nvSpPr>
        <p:spPr>
          <a:xfrm>
            <a:off x="5067177" y="1528892"/>
            <a:ext cx="6789634" cy="861774"/>
          </a:xfrm>
          <a:prstGeom prst="rect">
            <a:avLst/>
          </a:prstGeom>
          <a:noFill/>
        </p:spPr>
        <p:txBody>
          <a:bodyPr wrap="square" rtlCol="0">
            <a:spAutoFit/>
          </a:bodyPr>
          <a:lstStyle/>
          <a:p>
            <a:pPr algn="ctr" fontAlgn="b"/>
            <a:r>
              <a:rPr lang="en-US" sz="1000" b="1" dirty="0">
                <a:solidFill>
                  <a:schemeClr val="tx1">
                    <a:lumMod val="65000"/>
                    <a:lumOff val="35000"/>
                  </a:schemeClr>
                </a:solidFill>
              </a:rPr>
              <a:t>Vivid Seats NPS Score - After Search Testing with Competitor and Vivid</a:t>
            </a:r>
            <a:endParaRPr lang="en-US" sz="1000" dirty="0">
              <a:solidFill>
                <a:schemeClr val="tx1">
                  <a:lumMod val="65000"/>
                  <a:lumOff val="35000"/>
                </a:schemeClr>
              </a:solidFill>
            </a:endParaRPr>
          </a:p>
          <a:p>
            <a:pPr algn="ctr" fontAlgn="b"/>
            <a:r>
              <a:rPr lang="en-US" sz="1000" i="1" dirty="0">
                <a:solidFill>
                  <a:schemeClr val="tx1">
                    <a:lumMod val="65000"/>
                    <a:lumOff val="35000"/>
                  </a:schemeClr>
                </a:solidFill>
              </a:rPr>
              <a:t>Net Promoter Score (NPS)</a:t>
            </a:r>
            <a:endParaRPr lang="en-US" sz="1000" dirty="0">
              <a:solidFill>
                <a:schemeClr val="tx1">
                  <a:lumMod val="65000"/>
                  <a:lumOff val="35000"/>
                </a:schemeClr>
              </a:solidFill>
            </a:endParaRPr>
          </a:p>
          <a:p>
            <a:pPr algn="ctr" fontAlgn="b"/>
            <a:r>
              <a:rPr lang="en-US" sz="1000" i="1" dirty="0">
                <a:solidFill>
                  <a:schemeClr val="tx1">
                    <a:lumMod val="65000"/>
                    <a:lumOff val="35000"/>
                  </a:schemeClr>
                </a:solidFill>
              </a:rPr>
              <a:t>This measures the likelihood of users to recommend your product or services. Scores range from -100 to 100 and include all participants.</a:t>
            </a:r>
            <a:endParaRPr lang="en-US" sz="1000" dirty="0">
              <a:solidFill>
                <a:schemeClr val="tx1">
                  <a:lumMod val="65000"/>
                  <a:lumOff val="35000"/>
                </a:schemeClr>
              </a:solidFill>
            </a:endParaRPr>
          </a:p>
          <a:p>
            <a:pPr algn="ctr"/>
            <a:endParaRPr lang="en-US" sz="1000" dirty="0">
              <a:solidFill>
                <a:schemeClr val="tx1">
                  <a:lumMod val="65000"/>
                  <a:lumOff val="35000"/>
                </a:schemeClr>
              </a:solidFill>
            </a:endParaRPr>
          </a:p>
        </p:txBody>
      </p:sp>
      <p:sp>
        <p:nvSpPr>
          <p:cNvPr id="22" name="TextBox 21">
            <a:extLst>
              <a:ext uri="{FF2B5EF4-FFF2-40B4-BE49-F238E27FC236}">
                <a16:creationId xmlns:a16="http://schemas.microsoft.com/office/drawing/2014/main" id="{2B4EC406-DF57-654F-8F9F-E2B89A4521C0}"/>
              </a:ext>
            </a:extLst>
          </p:cNvPr>
          <p:cNvSpPr txBox="1"/>
          <p:nvPr/>
        </p:nvSpPr>
        <p:spPr>
          <a:xfrm>
            <a:off x="823516" y="1607346"/>
            <a:ext cx="4078841" cy="4801314"/>
          </a:xfrm>
          <a:prstGeom prst="rect">
            <a:avLst/>
          </a:prstGeom>
          <a:noFill/>
        </p:spPr>
        <p:txBody>
          <a:bodyPr wrap="square" rtlCol="0">
            <a:spAutoFit/>
          </a:bodyPr>
          <a:lstStyle/>
          <a:p>
            <a:r>
              <a:rPr lang="en-US" dirty="0"/>
              <a:t>Vivid Seats had the most promoters with </a:t>
            </a:r>
            <a:r>
              <a:rPr lang="en-US" dirty="0" err="1"/>
              <a:t>Stubhub</a:t>
            </a:r>
            <a:r>
              <a:rPr lang="en-US" dirty="0"/>
              <a:t> Desktop, and Ticketmaster Mobile. </a:t>
            </a:r>
          </a:p>
          <a:p>
            <a:endParaRPr lang="en-US" dirty="0"/>
          </a:p>
          <a:p>
            <a:r>
              <a:rPr lang="en-US" dirty="0"/>
              <a:t>Vivid Seats’ highest NPS was 20, after being tested against </a:t>
            </a:r>
            <a:r>
              <a:rPr lang="en-US" dirty="0" err="1"/>
              <a:t>Stubhub</a:t>
            </a:r>
            <a:r>
              <a:rPr lang="en-US" dirty="0"/>
              <a:t> Desktop and Ticketmaster Mobile.</a:t>
            </a:r>
          </a:p>
          <a:p>
            <a:endParaRPr lang="en-US" dirty="0"/>
          </a:p>
          <a:p>
            <a:r>
              <a:rPr lang="en-US" dirty="0"/>
              <a:t>The standard ease of use score (SEQ) was had the strongest correlation to NPS </a:t>
            </a:r>
            <a:r>
              <a:rPr lang="en-US" dirty="0">
                <a:solidFill>
                  <a:srgbClr val="FF0000"/>
                </a:solidFill>
              </a:rPr>
              <a:t>(“Large” Effect size 0.648, p &lt;  0.00001)</a:t>
            </a:r>
          </a:p>
          <a:p>
            <a:endParaRPr lang="en-US" dirty="0"/>
          </a:p>
          <a:p>
            <a:r>
              <a:rPr lang="en-US" dirty="0"/>
              <a:t>This indicates that machine learning sentiment is reliably associated with user’s own self-reported ease of use.</a:t>
            </a:r>
          </a:p>
          <a:p>
            <a:endParaRPr lang="en-US" dirty="0"/>
          </a:p>
          <a:p>
            <a:endParaRPr lang="en-US" dirty="0"/>
          </a:p>
        </p:txBody>
      </p:sp>
      <p:pic>
        <p:nvPicPr>
          <p:cNvPr id="24" name="Picture 23" descr="Chart&#10;&#10;Description automatically generated">
            <a:extLst>
              <a:ext uri="{FF2B5EF4-FFF2-40B4-BE49-F238E27FC236}">
                <a16:creationId xmlns:a16="http://schemas.microsoft.com/office/drawing/2014/main" id="{1A72E4CC-99DE-6846-8F5C-BE4B25709511}"/>
              </a:ext>
            </a:extLst>
          </p:cNvPr>
          <p:cNvPicPr>
            <a:picLocks noChangeAspect="1"/>
          </p:cNvPicPr>
          <p:nvPr/>
        </p:nvPicPr>
        <p:blipFill>
          <a:blip r:embed="rId3"/>
          <a:stretch>
            <a:fillRect/>
          </a:stretch>
        </p:blipFill>
        <p:spPr>
          <a:xfrm>
            <a:off x="8746108" y="4898222"/>
            <a:ext cx="3110703" cy="1599560"/>
          </a:xfrm>
          <a:prstGeom prst="rect">
            <a:avLst/>
          </a:prstGeom>
        </p:spPr>
      </p:pic>
      <p:pic>
        <p:nvPicPr>
          <p:cNvPr id="26" name="Picture 25" descr="Table&#10;&#10;Description automatically generated with low confidence">
            <a:extLst>
              <a:ext uri="{FF2B5EF4-FFF2-40B4-BE49-F238E27FC236}">
                <a16:creationId xmlns:a16="http://schemas.microsoft.com/office/drawing/2014/main" id="{BA041D48-DEA4-674E-A0A5-09A8EEB9F9CC}"/>
              </a:ext>
            </a:extLst>
          </p:cNvPr>
          <p:cNvPicPr>
            <a:picLocks noChangeAspect="1"/>
          </p:cNvPicPr>
          <p:nvPr/>
        </p:nvPicPr>
        <p:blipFill>
          <a:blip r:embed="rId4"/>
          <a:stretch>
            <a:fillRect/>
          </a:stretch>
        </p:blipFill>
        <p:spPr>
          <a:xfrm>
            <a:off x="5267283" y="4898222"/>
            <a:ext cx="3478825" cy="1599560"/>
          </a:xfrm>
          <a:prstGeom prst="rect">
            <a:avLst/>
          </a:prstGeom>
        </p:spPr>
      </p:pic>
    </p:spTree>
    <p:extLst>
      <p:ext uri="{BB962C8B-B14F-4D97-AF65-F5344CB8AC3E}">
        <p14:creationId xmlns:p14="http://schemas.microsoft.com/office/powerpoint/2010/main" val="114616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8C0C-EF97-384C-A158-7BA4C31D21C2}"/>
              </a:ext>
            </a:extLst>
          </p:cNvPr>
          <p:cNvSpPr>
            <a:spLocks noGrp="1"/>
          </p:cNvSpPr>
          <p:nvPr>
            <p:ph type="title"/>
          </p:nvPr>
        </p:nvSpPr>
        <p:spPr>
          <a:xfrm>
            <a:off x="460298" y="484216"/>
            <a:ext cx="11484914" cy="690139"/>
          </a:xfrm>
        </p:spPr>
        <p:txBody>
          <a:bodyPr>
            <a:normAutofit/>
          </a:bodyPr>
          <a:lstStyle/>
          <a:p>
            <a:r>
              <a:rPr lang="en-US" sz="4000" dirty="0"/>
              <a:t>#3 – Cont’d Make pricing signifiers earlier and stronger</a:t>
            </a:r>
            <a:endParaRPr lang="en-US" sz="4000" b="1" dirty="0"/>
          </a:p>
        </p:txBody>
      </p:sp>
      <p:sp>
        <p:nvSpPr>
          <p:cNvPr id="4" name="Rectangle 3">
            <a:extLst>
              <a:ext uri="{FF2B5EF4-FFF2-40B4-BE49-F238E27FC236}">
                <a16:creationId xmlns:a16="http://schemas.microsoft.com/office/drawing/2014/main" id="{8C5650D5-5A4C-5344-B5CB-37834E35DE2C}"/>
              </a:ext>
            </a:extLst>
          </p:cNvPr>
          <p:cNvSpPr/>
          <p:nvPr/>
        </p:nvSpPr>
        <p:spPr>
          <a:xfrm>
            <a:off x="530671" y="1490158"/>
            <a:ext cx="1955673" cy="251369"/>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HIGH</a:t>
            </a:r>
          </a:p>
        </p:txBody>
      </p:sp>
      <p:sp>
        <p:nvSpPr>
          <p:cNvPr id="13" name="Text Placeholder 2">
            <a:extLst>
              <a:ext uri="{FF2B5EF4-FFF2-40B4-BE49-F238E27FC236}">
                <a16:creationId xmlns:a16="http://schemas.microsoft.com/office/drawing/2014/main" id="{674F5CDE-578E-E743-A694-F1DB2A040E63}"/>
              </a:ext>
            </a:extLst>
          </p:cNvPr>
          <p:cNvSpPr txBox="1">
            <a:spLocks/>
          </p:cNvSpPr>
          <p:nvPr/>
        </p:nvSpPr>
        <p:spPr>
          <a:xfrm>
            <a:off x="1189764" y="2908444"/>
            <a:ext cx="5437068" cy="5342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
        <p:nvSpPr>
          <p:cNvPr id="17" name="TextBox 16">
            <a:extLst>
              <a:ext uri="{FF2B5EF4-FFF2-40B4-BE49-F238E27FC236}">
                <a16:creationId xmlns:a16="http://schemas.microsoft.com/office/drawing/2014/main" id="{2F5C2365-EEB6-B349-826C-C0F0F08D7E35}"/>
              </a:ext>
            </a:extLst>
          </p:cNvPr>
          <p:cNvSpPr txBox="1"/>
          <p:nvPr/>
        </p:nvSpPr>
        <p:spPr>
          <a:xfrm>
            <a:off x="829654" y="5550887"/>
            <a:ext cx="4699254" cy="830997"/>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600" dirty="0"/>
              <a:t>There is no price signifier or filter on this page.</a:t>
            </a:r>
          </a:p>
          <a:p>
            <a:r>
              <a:rPr lang="en-US" sz="1600" dirty="0"/>
              <a:t>Users must click into each “find tickets” button to see the price range. </a:t>
            </a:r>
          </a:p>
        </p:txBody>
      </p:sp>
      <p:pic>
        <p:nvPicPr>
          <p:cNvPr id="16" name="pngfind.com-desktop-png-1051804.png" descr="pngfind.com-desktop-png-1051804.png">
            <a:extLst>
              <a:ext uri="{FF2B5EF4-FFF2-40B4-BE49-F238E27FC236}">
                <a16:creationId xmlns:a16="http://schemas.microsoft.com/office/drawing/2014/main" id="{81A1A378-0FB2-C342-A4A3-0A33E1BB6794}"/>
              </a:ext>
            </a:extLst>
          </p:cNvPr>
          <p:cNvPicPr>
            <a:picLocks noChangeAspect="1"/>
          </p:cNvPicPr>
          <p:nvPr/>
        </p:nvPicPr>
        <p:blipFill>
          <a:blip r:embed="rId3"/>
          <a:stretch>
            <a:fillRect/>
          </a:stretch>
        </p:blipFill>
        <p:spPr>
          <a:xfrm>
            <a:off x="333598" y="1906569"/>
            <a:ext cx="6293234" cy="3439284"/>
          </a:xfrm>
          <a:prstGeom prst="rect">
            <a:avLst/>
          </a:prstGeom>
          <a:ln w="12700">
            <a:miter lim="400000"/>
          </a:ln>
        </p:spPr>
      </p:pic>
      <p:cxnSp>
        <p:nvCxnSpPr>
          <p:cNvPr id="21" name="Straight Connector 20">
            <a:extLst>
              <a:ext uri="{FF2B5EF4-FFF2-40B4-BE49-F238E27FC236}">
                <a16:creationId xmlns:a16="http://schemas.microsoft.com/office/drawing/2014/main" id="{4CB9C18A-1694-A247-BF9F-97B060C76F51}"/>
              </a:ext>
            </a:extLst>
          </p:cNvPr>
          <p:cNvCxnSpPr>
            <a:cxnSpLocks/>
          </p:cNvCxnSpPr>
          <p:nvPr/>
        </p:nvCxnSpPr>
        <p:spPr>
          <a:xfrm>
            <a:off x="714944" y="5491469"/>
            <a:ext cx="490556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E6088D-E709-B04B-997B-B1F698509E9F}"/>
              </a:ext>
            </a:extLst>
          </p:cNvPr>
          <p:cNvSpPr txBox="1"/>
          <p:nvPr/>
        </p:nvSpPr>
        <p:spPr>
          <a:xfrm>
            <a:off x="379407" y="5510636"/>
            <a:ext cx="294861" cy="523220"/>
          </a:xfrm>
          <a:prstGeom prst="rect">
            <a:avLst/>
          </a:prstGeom>
          <a:noFill/>
        </p:spPr>
        <p:txBody>
          <a:bodyPr wrap="square" rtlCol="0">
            <a:spAutoFit/>
          </a:bodyPr>
          <a:lstStyle/>
          <a:p>
            <a:r>
              <a:rPr lang="en-US" sz="2800" b="1" dirty="0">
                <a:solidFill>
                  <a:srgbClr val="FF0000"/>
                </a:solidFill>
              </a:rPr>
              <a:t>X</a:t>
            </a:r>
          </a:p>
        </p:txBody>
      </p:sp>
      <p:pic>
        <p:nvPicPr>
          <p:cNvPr id="9" name="Picture 8" descr="A screenshot of a person&#10;&#10;Description automatically generated with medium confidence">
            <a:extLst>
              <a:ext uri="{FF2B5EF4-FFF2-40B4-BE49-F238E27FC236}">
                <a16:creationId xmlns:a16="http://schemas.microsoft.com/office/drawing/2014/main" id="{87E55E3D-5293-C54A-8620-C4FFD92CBDFD}"/>
              </a:ext>
            </a:extLst>
          </p:cNvPr>
          <p:cNvPicPr>
            <a:picLocks noChangeAspect="1"/>
          </p:cNvPicPr>
          <p:nvPr/>
        </p:nvPicPr>
        <p:blipFill>
          <a:blip r:embed="rId4"/>
          <a:stretch>
            <a:fillRect/>
          </a:stretch>
        </p:blipFill>
        <p:spPr>
          <a:xfrm>
            <a:off x="1490093" y="2180478"/>
            <a:ext cx="4038814" cy="2712449"/>
          </a:xfrm>
          <a:prstGeom prst="rect">
            <a:avLst/>
          </a:prstGeom>
        </p:spPr>
      </p:pic>
      <p:sp>
        <p:nvSpPr>
          <p:cNvPr id="28" name="TextBox 27">
            <a:extLst>
              <a:ext uri="{FF2B5EF4-FFF2-40B4-BE49-F238E27FC236}">
                <a16:creationId xmlns:a16="http://schemas.microsoft.com/office/drawing/2014/main" id="{9861625E-1CF6-F642-BEA1-4EF2F0D46E2D}"/>
              </a:ext>
            </a:extLst>
          </p:cNvPr>
          <p:cNvSpPr txBox="1"/>
          <p:nvPr/>
        </p:nvSpPr>
        <p:spPr>
          <a:xfrm>
            <a:off x="6325291" y="5550887"/>
            <a:ext cx="5352835" cy="1077218"/>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1600" dirty="0"/>
              <a:t>Has a pricing minimum and max range, just like the production page. </a:t>
            </a:r>
          </a:p>
          <a:p>
            <a:r>
              <a:rPr lang="en-US" sz="1600" i="1" dirty="0"/>
              <a:t>Note that competitors don’t do this on every page. So this could be </a:t>
            </a:r>
            <a:r>
              <a:rPr lang="en-US" sz="1600" i="1" dirty="0">
                <a:solidFill>
                  <a:srgbClr val="00B050"/>
                </a:solidFill>
              </a:rPr>
              <a:t>strategic differentiation. </a:t>
            </a:r>
          </a:p>
        </p:txBody>
      </p:sp>
      <p:pic>
        <p:nvPicPr>
          <p:cNvPr id="29" name="pngfind.com-desktop-png-1051804.png" descr="pngfind.com-desktop-png-1051804.png">
            <a:extLst>
              <a:ext uri="{FF2B5EF4-FFF2-40B4-BE49-F238E27FC236}">
                <a16:creationId xmlns:a16="http://schemas.microsoft.com/office/drawing/2014/main" id="{7FEB4716-A706-B84B-AFE1-28D3F350DD93}"/>
              </a:ext>
            </a:extLst>
          </p:cNvPr>
          <p:cNvPicPr>
            <a:picLocks noChangeAspect="1"/>
          </p:cNvPicPr>
          <p:nvPr/>
        </p:nvPicPr>
        <p:blipFill>
          <a:blip r:embed="rId3"/>
          <a:stretch>
            <a:fillRect/>
          </a:stretch>
        </p:blipFill>
        <p:spPr>
          <a:xfrm>
            <a:off x="5829236" y="1906569"/>
            <a:ext cx="6293234" cy="3439284"/>
          </a:xfrm>
          <a:prstGeom prst="rect">
            <a:avLst/>
          </a:prstGeom>
          <a:ln w="12700">
            <a:miter lim="400000"/>
          </a:ln>
        </p:spPr>
      </p:pic>
      <p:cxnSp>
        <p:nvCxnSpPr>
          <p:cNvPr id="30" name="Straight Connector 29">
            <a:extLst>
              <a:ext uri="{FF2B5EF4-FFF2-40B4-BE49-F238E27FC236}">
                <a16:creationId xmlns:a16="http://schemas.microsoft.com/office/drawing/2014/main" id="{F39766D2-DF7E-AC4E-85D9-9980577DF0B8}"/>
              </a:ext>
            </a:extLst>
          </p:cNvPr>
          <p:cNvCxnSpPr/>
          <p:nvPr/>
        </p:nvCxnSpPr>
        <p:spPr>
          <a:xfrm>
            <a:off x="6210582" y="5491469"/>
            <a:ext cx="5554351"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32" name="Picture 31" descr="A screenshot of a person&#10;&#10;Description automatically generated with medium confidence">
            <a:extLst>
              <a:ext uri="{FF2B5EF4-FFF2-40B4-BE49-F238E27FC236}">
                <a16:creationId xmlns:a16="http://schemas.microsoft.com/office/drawing/2014/main" id="{59E54499-9501-2142-BD03-DC377CB1D5A2}"/>
              </a:ext>
            </a:extLst>
          </p:cNvPr>
          <p:cNvPicPr>
            <a:picLocks noChangeAspect="1"/>
          </p:cNvPicPr>
          <p:nvPr/>
        </p:nvPicPr>
        <p:blipFill>
          <a:blip r:embed="rId4"/>
          <a:stretch>
            <a:fillRect/>
          </a:stretch>
        </p:blipFill>
        <p:spPr>
          <a:xfrm>
            <a:off x="6985731" y="2180478"/>
            <a:ext cx="4038814" cy="2712449"/>
          </a:xfrm>
          <a:prstGeom prst="rect">
            <a:avLst/>
          </a:prstGeom>
        </p:spPr>
      </p:pic>
      <p:pic>
        <p:nvPicPr>
          <p:cNvPr id="36" name="Picture 35" descr="Graphical user interface, text, application, chat or text message&#10;&#10;Description automatically generated">
            <a:extLst>
              <a:ext uri="{FF2B5EF4-FFF2-40B4-BE49-F238E27FC236}">
                <a16:creationId xmlns:a16="http://schemas.microsoft.com/office/drawing/2014/main" id="{5F9B5AB6-CBBF-7B4A-97DE-E7E1B5354DB3}"/>
              </a:ext>
            </a:extLst>
          </p:cNvPr>
          <p:cNvPicPr>
            <a:picLocks noChangeAspect="1"/>
          </p:cNvPicPr>
          <p:nvPr/>
        </p:nvPicPr>
        <p:blipFill>
          <a:blip r:embed="rId5"/>
          <a:stretch>
            <a:fillRect/>
          </a:stretch>
        </p:blipFill>
        <p:spPr>
          <a:xfrm>
            <a:off x="8389315" y="3858790"/>
            <a:ext cx="985336" cy="198460"/>
          </a:xfrm>
          <a:prstGeom prst="rect">
            <a:avLst/>
          </a:prstGeom>
        </p:spPr>
      </p:pic>
      <p:sp>
        <p:nvSpPr>
          <p:cNvPr id="37" name="Rectangle 36">
            <a:extLst>
              <a:ext uri="{FF2B5EF4-FFF2-40B4-BE49-F238E27FC236}">
                <a16:creationId xmlns:a16="http://schemas.microsoft.com/office/drawing/2014/main" id="{2E1D1E5E-8D64-9447-8A7C-2FE269EBBA95}"/>
              </a:ext>
            </a:extLst>
          </p:cNvPr>
          <p:cNvSpPr/>
          <p:nvPr/>
        </p:nvSpPr>
        <p:spPr>
          <a:xfrm>
            <a:off x="8521701" y="3927475"/>
            <a:ext cx="120649" cy="70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50" b="1" dirty="0">
                <a:solidFill>
                  <a:schemeClr val="tx1">
                    <a:lumMod val="50000"/>
                    <a:lumOff val="50000"/>
                  </a:schemeClr>
                </a:solidFill>
              </a:rPr>
              <a:t>Price</a:t>
            </a:r>
          </a:p>
        </p:txBody>
      </p:sp>
      <p:sp>
        <p:nvSpPr>
          <p:cNvPr id="38" name="Rectangle 37">
            <a:extLst>
              <a:ext uri="{FF2B5EF4-FFF2-40B4-BE49-F238E27FC236}">
                <a16:creationId xmlns:a16="http://schemas.microsoft.com/office/drawing/2014/main" id="{5A8CB888-7EBE-B344-9A3E-EFDA3F5CF047}"/>
              </a:ext>
            </a:extLst>
          </p:cNvPr>
          <p:cNvSpPr/>
          <p:nvPr/>
        </p:nvSpPr>
        <p:spPr>
          <a:xfrm>
            <a:off x="8474076" y="3929254"/>
            <a:ext cx="60325" cy="70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50" b="1" dirty="0">
                <a:solidFill>
                  <a:srgbClr val="74CED2"/>
                </a:solidFill>
              </a:rPr>
              <a:t>$$</a:t>
            </a:r>
          </a:p>
        </p:txBody>
      </p:sp>
      <p:grpSp>
        <p:nvGrpSpPr>
          <p:cNvPr id="42" name="Group 41">
            <a:extLst>
              <a:ext uri="{FF2B5EF4-FFF2-40B4-BE49-F238E27FC236}">
                <a16:creationId xmlns:a16="http://schemas.microsoft.com/office/drawing/2014/main" id="{4FF69D55-3D09-0440-BB4E-AAE60D6793FC}"/>
              </a:ext>
            </a:extLst>
          </p:cNvPr>
          <p:cNvGrpSpPr/>
          <p:nvPr/>
        </p:nvGrpSpPr>
        <p:grpSpPr>
          <a:xfrm>
            <a:off x="10355204" y="1512147"/>
            <a:ext cx="1338682" cy="1176288"/>
            <a:chOff x="10519720" y="3536702"/>
            <a:chExt cx="1338682" cy="1176288"/>
          </a:xfrm>
        </p:grpSpPr>
        <p:sp>
          <p:nvSpPr>
            <p:cNvPr id="41" name="Oval 40">
              <a:extLst>
                <a:ext uri="{FF2B5EF4-FFF2-40B4-BE49-F238E27FC236}">
                  <a16:creationId xmlns:a16="http://schemas.microsoft.com/office/drawing/2014/main" id="{6D3B2EC1-118A-8C4D-8F3E-C8755AA8A898}"/>
                </a:ext>
              </a:extLst>
            </p:cNvPr>
            <p:cNvSpPr/>
            <p:nvPr/>
          </p:nvSpPr>
          <p:spPr>
            <a:xfrm>
              <a:off x="10519720" y="3536702"/>
              <a:ext cx="1338682" cy="11762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Graphical user interface, text, application, chat or text message&#10;&#10;Description automatically generated">
              <a:extLst>
                <a:ext uri="{FF2B5EF4-FFF2-40B4-BE49-F238E27FC236}">
                  <a16:creationId xmlns:a16="http://schemas.microsoft.com/office/drawing/2014/main" id="{3E1A6A0F-7717-4045-837B-CF35CFE7D35B}"/>
                </a:ext>
              </a:extLst>
            </p:cNvPr>
            <p:cNvPicPr>
              <a:picLocks noChangeAspect="1"/>
            </p:cNvPicPr>
            <p:nvPr/>
          </p:nvPicPr>
          <p:blipFill rotWithShape="1">
            <a:blip r:embed="rId6"/>
            <a:srcRect r="4916"/>
            <a:stretch/>
          </p:blipFill>
          <p:spPr>
            <a:xfrm>
              <a:off x="10776995" y="3797035"/>
              <a:ext cx="778805" cy="595686"/>
            </a:xfrm>
            <a:prstGeom prst="rect">
              <a:avLst/>
            </a:prstGeom>
          </p:spPr>
        </p:pic>
      </p:grpSp>
      <p:sp>
        <p:nvSpPr>
          <p:cNvPr id="46" name="Oval 45">
            <a:extLst>
              <a:ext uri="{FF2B5EF4-FFF2-40B4-BE49-F238E27FC236}">
                <a16:creationId xmlns:a16="http://schemas.microsoft.com/office/drawing/2014/main" id="{549DF2C6-8C76-DC49-A077-A7845814037C}"/>
              </a:ext>
            </a:extLst>
          </p:cNvPr>
          <p:cNvSpPr/>
          <p:nvPr/>
        </p:nvSpPr>
        <p:spPr>
          <a:xfrm>
            <a:off x="10332540" y="2762588"/>
            <a:ext cx="1338682" cy="11762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19C631F-247A-2745-BBD4-D44C7F761841}"/>
              </a:ext>
            </a:extLst>
          </p:cNvPr>
          <p:cNvSpPr txBox="1"/>
          <p:nvPr/>
        </p:nvSpPr>
        <p:spPr>
          <a:xfrm>
            <a:off x="9427560" y="4118664"/>
            <a:ext cx="758283" cy="146194"/>
          </a:xfrm>
          <a:prstGeom prst="rect">
            <a:avLst/>
          </a:prstGeom>
          <a:noFill/>
        </p:spPr>
        <p:txBody>
          <a:bodyPr wrap="square" rtlCol="0">
            <a:spAutoFit/>
          </a:bodyPr>
          <a:lstStyle/>
          <a:p>
            <a:r>
              <a:rPr lang="en-US" sz="350" b="1" dirty="0">
                <a:solidFill>
                  <a:srgbClr val="74CED2"/>
                </a:solidFill>
              </a:rPr>
              <a:t>$ 68 - 109</a:t>
            </a:r>
          </a:p>
        </p:txBody>
      </p:sp>
      <p:sp>
        <p:nvSpPr>
          <p:cNvPr id="50" name="TextBox 49">
            <a:extLst>
              <a:ext uri="{FF2B5EF4-FFF2-40B4-BE49-F238E27FC236}">
                <a16:creationId xmlns:a16="http://schemas.microsoft.com/office/drawing/2014/main" id="{83B727AA-F201-EE42-BFC2-1A103532AD82}"/>
              </a:ext>
            </a:extLst>
          </p:cNvPr>
          <p:cNvSpPr txBox="1"/>
          <p:nvPr/>
        </p:nvSpPr>
        <p:spPr>
          <a:xfrm>
            <a:off x="9427560" y="4505795"/>
            <a:ext cx="758283" cy="146194"/>
          </a:xfrm>
          <a:prstGeom prst="rect">
            <a:avLst/>
          </a:prstGeom>
          <a:noFill/>
        </p:spPr>
        <p:txBody>
          <a:bodyPr wrap="square" rtlCol="0">
            <a:spAutoFit/>
          </a:bodyPr>
          <a:lstStyle/>
          <a:p>
            <a:r>
              <a:rPr lang="en-US" sz="350" b="1" dirty="0">
                <a:solidFill>
                  <a:srgbClr val="74CED2"/>
                </a:solidFill>
              </a:rPr>
              <a:t>$ 98 - 105</a:t>
            </a:r>
          </a:p>
        </p:txBody>
      </p:sp>
      <p:sp>
        <p:nvSpPr>
          <p:cNvPr id="51" name="TextBox 50">
            <a:extLst>
              <a:ext uri="{FF2B5EF4-FFF2-40B4-BE49-F238E27FC236}">
                <a16:creationId xmlns:a16="http://schemas.microsoft.com/office/drawing/2014/main" id="{5C682AAA-E79F-8A4F-814B-28052D373355}"/>
              </a:ext>
            </a:extLst>
          </p:cNvPr>
          <p:cNvSpPr txBox="1"/>
          <p:nvPr/>
        </p:nvSpPr>
        <p:spPr>
          <a:xfrm>
            <a:off x="9402072" y="4732258"/>
            <a:ext cx="758283" cy="146194"/>
          </a:xfrm>
          <a:prstGeom prst="rect">
            <a:avLst/>
          </a:prstGeom>
          <a:noFill/>
        </p:spPr>
        <p:txBody>
          <a:bodyPr wrap="square" rtlCol="0">
            <a:spAutoFit/>
          </a:bodyPr>
          <a:lstStyle/>
          <a:p>
            <a:r>
              <a:rPr lang="en-US" sz="350" b="1" dirty="0">
                <a:solidFill>
                  <a:srgbClr val="74CED2"/>
                </a:solidFill>
              </a:rPr>
              <a:t>$ 345 - 400</a:t>
            </a:r>
          </a:p>
        </p:txBody>
      </p:sp>
      <p:sp>
        <p:nvSpPr>
          <p:cNvPr id="52" name="TextBox 51">
            <a:extLst>
              <a:ext uri="{FF2B5EF4-FFF2-40B4-BE49-F238E27FC236}">
                <a16:creationId xmlns:a16="http://schemas.microsoft.com/office/drawing/2014/main" id="{5FB1F84B-9D0D-AA47-B1F2-EC9324014B37}"/>
              </a:ext>
            </a:extLst>
          </p:cNvPr>
          <p:cNvSpPr txBox="1"/>
          <p:nvPr/>
        </p:nvSpPr>
        <p:spPr>
          <a:xfrm>
            <a:off x="10521982" y="3196843"/>
            <a:ext cx="1242951" cy="307777"/>
          </a:xfrm>
          <a:prstGeom prst="rect">
            <a:avLst/>
          </a:prstGeom>
          <a:noFill/>
        </p:spPr>
        <p:txBody>
          <a:bodyPr wrap="square" rtlCol="0">
            <a:spAutoFit/>
          </a:bodyPr>
          <a:lstStyle/>
          <a:p>
            <a:r>
              <a:rPr lang="en-US" sz="1400" b="1" dirty="0">
                <a:solidFill>
                  <a:srgbClr val="74CED2"/>
                </a:solidFill>
              </a:rPr>
              <a:t>$ 68 - 109</a:t>
            </a:r>
          </a:p>
        </p:txBody>
      </p:sp>
      <p:pic>
        <p:nvPicPr>
          <p:cNvPr id="57" name="Graphic 56" descr="Checkmark outline">
            <a:extLst>
              <a:ext uri="{FF2B5EF4-FFF2-40B4-BE49-F238E27FC236}">
                <a16:creationId xmlns:a16="http://schemas.microsoft.com/office/drawing/2014/main" id="{7AEFA207-165F-2540-917E-77B2CEC1A0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81366" y="5637086"/>
            <a:ext cx="426868" cy="426868"/>
          </a:xfrm>
          <a:prstGeom prst="rect">
            <a:avLst/>
          </a:prstGeom>
        </p:spPr>
      </p:pic>
    </p:spTree>
    <p:extLst>
      <p:ext uri="{BB962C8B-B14F-4D97-AF65-F5344CB8AC3E}">
        <p14:creationId xmlns:p14="http://schemas.microsoft.com/office/powerpoint/2010/main" val="3519105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8926</TotalTime>
  <Words>2493</Words>
  <Application>Microsoft Macintosh PowerPoint</Application>
  <PresentationFormat>Widescreen</PresentationFormat>
  <Paragraphs>339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Wingdings</vt:lpstr>
      <vt:lpstr>Office Theme</vt:lpstr>
      <vt:lpstr>PowerPoint Presentation</vt:lpstr>
      <vt:lpstr>High Level Insights</vt:lpstr>
      <vt:lpstr>PowerPoint Presentation</vt:lpstr>
      <vt:lpstr>Users may spend just as much time on their search tasks on VS as they do on competitor sites.</vt:lpstr>
      <vt:lpstr>Retention for Vivid Seats may be more difficult than for competitors.</vt:lpstr>
      <vt:lpstr>Participants wanted to know about price and decide on price, even before they arrived at the homepage. </vt:lpstr>
      <vt:lpstr>On average, 30% of VS homepage search query opportunities were not adopted.   Keep in mind, all participants were specifically instructed to use the “search box.” So for some test segments to observe 60% adoption is qualitatively significant.   Those participants who were in the Ticketmaster mobile group had the highest VS adoption rate.   40% of Seat Geek Desktop and Mobile participants did not VS homepage search query opportunities. Instead participants scrolled to other areas on the page, and or clicked on content in the page or in the drawer/menu.</vt:lpstr>
      <vt:lpstr>The average Vivid Seats NPS score was -5, and is strongly positively correlated with SEQ. </vt:lpstr>
      <vt:lpstr>#3 – Cont’d Make pricing signifiers earlier and stronger</vt:lpstr>
      <vt:lpstr>#4 – Price Affordances are misleading </vt:lpstr>
      <vt:lpstr>UXR Assimilation Concepts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Vivid Seats Search Experience Compare to Competitors? </dc:title>
  <dc:creator>Dawn Procopio</dc:creator>
  <cp:lastModifiedBy>Dawn Procopio</cp:lastModifiedBy>
  <cp:revision>19</cp:revision>
  <dcterms:created xsi:type="dcterms:W3CDTF">2021-10-04T12:55:17Z</dcterms:created>
  <dcterms:modified xsi:type="dcterms:W3CDTF">2021-10-15T18:22:55Z</dcterms:modified>
</cp:coreProperties>
</file>