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345" r:id="rId2"/>
    <p:sldId id="257" r:id="rId3"/>
    <p:sldId id="377" r:id="rId4"/>
    <p:sldId id="333" r:id="rId5"/>
    <p:sldId id="332" r:id="rId6"/>
    <p:sldId id="262" r:id="rId7"/>
    <p:sldId id="291" r:id="rId8"/>
    <p:sldId id="350" r:id="rId9"/>
    <p:sldId id="352" r:id="rId10"/>
    <p:sldId id="368" r:id="rId11"/>
    <p:sldId id="341" r:id="rId12"/>
    <p:sldId id="349" r:id="rId13"/>
    <p:sldId id="354" r:id="rId14"/>
    <p:sldId id="353" r:id="rId15"/>
    <p:sldId id="357" r:id="rId16"/>
    <p:sldId id="364" r:id="rId17"/>
    <p:sldId id="375" r:id="rId18"/>
    <p:sldId id="268" r:id="rId19"/>
    <p:sldId id="358" r:id="rId20"/>
    <p:sldId id="351" r:id="rId21"/>
    <p:sldId id="374" r:id="rId22"/>
    <p:sldId id="340" r:id="rId23"/>
    <p:sldId id="360" r:id="rId24"/>
    <p:sldId id="363" r:id="rId25"/>
    <p:sldId id="359" r:id="rId26"/>
    <p:sldId id="311" r:id="rId27"/>
    <p:sldId id="346" r:id="rId28"/>
    <p:sldId id="344" r:id="rId29"/>
    <p:sldId id="324" r:id="rId30"/>
    <p:sldId id="327" r:id="rId31"/>
    <p:sldId id="326" r:id="rId32"/>
    <p:sldId id="330" r:id="rId33"/>
    <p:sldId id="265" r:id="rId34"/>
    <p:sldId id="369" r:id="rId35"/>
    <p:sldId id="335" r:id="rId36"/>
    <p:sldId id="336" r:id="rId37"/>
    <p:sldId id="337" r:id="rId38"/>
    <p:sldId id="338" r:id="rId39"/>
    <p:sldId id="371" r:id="rId40"/>
    <p:sldId id="372" r:id="rId41"/>
    <p:sldId id="370" r:id="rId42"/>
    <p:sldId id="339" r:id="rId43"/>
    <p:sldId id="302" r:id="rId44"/>
    <p:sldId id="289" r:id="rId45"/>
    <p:sldId id="37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53DEDF-7B44-484F-BD10-CD47A3806FF4}">
          <p14:sldIdLst>
            <p14:sldId id="345"/>
          </p14:sldIdLst>
        </p14:section>
        <p14:section name="OVERVIEW" id="{FA36C450-DB36-154C-9634-BE16B1392A58}">
          <p14:sldIdLst>
            <p14:sldId id="257"/>
            <p14:sldId id="377"/>
            <p14:sldId id="333"/>
            <p14:sldId id="332"/>
          </p14:sldIdLst>
        </p14:section>
        <p14:section name="Insights - What, How many, How Much" id="{8502F1EF-D4A5-DC47-A40E-462F3B80C9CA}">
          <p14:sldIdLst>
            <p14:sldId id="262"/>
            <p14:sldId id="291"/>
            <p14:sldId id="350"/>
            <p14:sldId id="352"/>
            <p14:sldId id="368"/>
            <p14:sldId id="341"/>
            <p14:sldId id="349"/>
            <p14:sldId id="354"/>
            <p14:sldId id="353"/>
            <p14:sldId id="357"/>
            <p14:sldId id="364"/>
            <p14:sldId id="375"/>
            <p14:sldId id="268"/>
            <p14:sldId id="358"/>
            <p14:sldId id="351"/>
            <p14:sldId id="374"/>
            <p14:sldId id="340"/>
            <p14:sldId id="360"/>
            <p14:sldId id="363"/>
            <p14:sldId id="359"/>
          </p14:sldIdLst>
        </p14:section>
        <p14:section name="Insights - WHY &amp; HOW" id="{36EF8044-2584-714A-A413-ABE050F69977}">
          <p14:sldIdLst>
            <p14:sldId id="311"/>
            <p14:sldId id="346"/>
            <p14:sldId id="344"/>
            <p14:sldId id="324"/>
            <p14:sldId id="327"/>
            <p14:sldId id="326"/>
            <p14:sldId id="330"/>
          </p14:sldIdLst>
        </p14:section>
        <p14:section name="Appendix" id="{03D52330-49A3-7A44-B613-376194CFF0CC}">
          <p14:sldIdLst>
            <p14:sldId id="265"/>
            <p14:sldId id="369"/>
            <p14:sldId id="335"/>
            <p14:sldId id="336"/>
            <p14:sldId id="337"/>
            <p14:sldId id="338"/>
            <p14:sldId id="371"/>
            <p14:sldId id="372"/>
            <p14:sldId id="370"/>
            <p14:sldId id="339"/>
            <p14:sldId id="302"/>
            <p14:sldId id="289"/>
            <p14:sldId id="37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 Procopio" initials="DP" lastIdx="2" clrIdx="0">
    <p:extLst>
      <p:ext uri="{19B8F6BF-5375-455C-9EA6-DF929625EA0E}">
        <p15:presenceInfo xmlns:p15="http://schemas.microsoft.com/office/powerpoint/2012/main" userId="S::dawn.procopio@vividseats.com::78a25818-8840-4cb7-a737-aab613698e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E3199"/>
    <a:srgbClr val="BFC0CB"/>
    <a:srgbClr val="D0CECE"/>
    <a:srgbClr val="F5F2FC"/>
    <a:srgbClr val="D9F2FC"/>
    <a:srgbClr val="0432FF"/>
    <a:srgbClr val="E9E9E9"/>
    <a:srgbClr val="F4C001"/>
    <a:srgbClr val="D1D1D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77239"/>
  </p:normalViewPr>
  <p:slideViewPr>
    <p:cSldViewPr snapToGrid="0" snapToObjects="1">
      <p:cViewPr>
        <p:scale>
          <a:sx n="100" d="100"/>
          <a:sy n="100" d="100"/>
        </p:scale>
        <p:origin x="1104"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Users/dawn.procopio/Downloads/card_export-dataset-export-Untitled%20Project-describe-Gender-1c24112i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dawn.procopio/Downloads/card_export-dataset-export-Untitled%20Project-describe-Age-351hr222k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dawn.procopio/Downloads/card_export-dataset-export-Untitled%20Project-describe-Annual_household_inc-2v2n18no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dawn.procopio/Downloads/card_export-dataset-export-Untitled%20Project-describe-Web_expertise-1f1581rs3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dawn.procopio/Downloads/card_export-dataset-export-Untitled%20Project-describe-Employment_status-20a1t682e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vividseats-my.sharepoint.com/personal/dawn_procopio_vividseats_com/Documents/Custom%20Metrics%20Checkout%202.0%20M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vividseats-my.sharepoint.com/personal/dawn_procopio_vividseats_com/Documents/Custom%20Metrics%20Checkout%202.0%20M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'1 Gender'!$A$18</c:f>
          <c:strCache>
            <c:ptCount val="1"/>
            <c:pt idx="0">
              <c:v>Gender</c:v>
            </c:pt>
          </c:strCache>
        </c:strRef>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bar"/>
        <c:grouping val="clustered"/>
        <c:varyColors val="0"/>
        <c:ser>
          <c:idx val="0"/>
          <c:order val="0"/>
          <c:tx>
            <c:strRef>
              <c:f>'1 Gender'!$B$19</c:f>
              <c:strCache>
                <c:ptCount val="1"/>
                <c:pt idx="0">
                  <c:v>Gender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'1 Gender'!$A$20:$A$21</c:f>
              <c:strCache>
                <c:ptCount val="2"/>
                <c:pt idx="0">
                  <c:v>Male</c:v>
                </c:pt>
                <c:pt idx="1">
                  <c:v>Female</c:v>
                </c:pt>
              </c:strCache>
            </c:strRef>
          </c:cat>
          <c:val>
            <c:numRef>
              <c:f>'1 Gender'!$B$20:$B$21</c:f>
              <c:numCache>
                <c:formatCode>General</c:formatCode>
                <c:ptCount val="2"/>
                <c:pt idx="0">
                  <c:v>17</c:v>
                </c:pt>
                <c:pt idx="1">
                  <c:v>13</c:v>
                </c:pt>
              </c:numCache>
            </c:numRef>
          </c:val>
          <c:extLst>
            <c:ext xmlns:c16="http://schemas.microsoft.com/office/drawing/2014/chart" uri="{C3380CC4-5D6E-409C-BE32-E72D297353CC}">
              <c16:uniqueId val="{00000000-9BDF-5C4F-BB66-1F742360F0B2}"/>
            </c:ext>
          </c:extLst>
        </c:ser>
        <c:dLbls>
          <c:showLegendKey val="0"/>
          <c:showVal val="0"/>
          <c:showCatName val="0"/>
          <c:showSerName val="0"/>
          <c:showPercent val="0"/>
          <c:showBubbleSize val="0"/>
        </c:dLbls>
        <c:gapWidth val="247"/>
        <c:axId val="2028547256"/>
        <c:axId val="2028544312"/>
      </c:barChart>
      <c:catAx>
        <c:axId val="202854725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028544312"/>
        <c:crosses val="autoZero"/>
        <c:auto val="1"/>
        <c:lblAlgn val="ctr"/>
        <c:lblOffset val="100"/>
        <c:noMultiLvlLbl val="0"/>
      </c:catAx>
      <c:valAx>
        <c:axId val="202854431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02854725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strRef>
          <c:f>'1 Age'!$B$15</c:f>
          <c:strCache>
            <c:ptCount val="1"/>
            <c:pt idx="0">
              <c:v>Frequency Count of Age</c:v>
            </c:pt>
          </c:strCache>
        </c:strRef>
      </c:tx>
      <c:overlay val="0"/>
      <c:spPr>
        <a:noFill/>
        <a:ln>
          <a:noFill/>
        </a:ln>
        <a:effectLst/>
      </c:spPr>
      <c:txPr>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'1 Age'!$B$15</c:f>
              <c:strCache>
                <c:ptCount val="1"/>
                <c:pt idx="0">
                  <c:v>Frequency Count of Age</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numRef>
              <c:f>'1 Age'!$A$16:$A$26</c:f>
              <c:numCache>
                <c:formatCode>General</c:formatCode>
                <c:ptCount val="11"/>
                <c:pt idx="0">
                  <c:v>15</c:v>
                </c:pt>
                <c:pt idx="1">
                  <c:v>20</c:v>
                </c:pt>
                <c:pt idx="2">
                  <c:v>25</c:v>
                </c:pt>
                <c:pt idx="3">
                  <c:v>30</c:v>
                </c:pt>
                <c:pt idx="4">
                  <c:v>35</c:v>
                </c:pt>
                <c:pt idx="5">
                  <c:v>40</c:v>
                </c:pt>
                <c:pt idx="6">
                  <c:v>45</c:v>
                </c:pt>
                <c:pt idx="7">
                  <c:v>50</c:v>
                </c:pt>
                <c:pt idx="8">
                  <c:v>55</c:v>
                </c:pt>
                <c:pt idx="9">
                  <c:v>60</c:v>
                </c:pt>
                <c:pt idx="10">
                  <c:v>65</c:v>
                </c:pt>
              </c:numCache>
            </c:numRef>
          </c:cat>
          <c:val>
            <c:numRef>
              <c:f>'1 Age'!$B$16:$B$26</c:f>
              <c:numCache>
                <c:formatCode>General</c:formatCode>
                <c:ptCount val="11"/>
                <c:pt idx="0">
                  <c:v>3</c:v>
                </c:pt>
                <c:pt idx="1">
                  <c:v>4</c:v>
                </c:pt>
                <c:pt idx="2">
                  <c:v>5</c:v>
                </c:pt>
                <c:pt idx="3">
                  <c:v>5</c:v>
                </c:pt>
                <c:pt idx="4">
                  <c:v>3</c:v>
                </c:pt>
                <c:pt idx="5">
                  <c:v>1</c:v>
                </c:pt>
                <c:pt idx="6">
                  <c:v>3</c:v>
                </c:pt>
                <c:pt idx="7">
                  <c:v>2</c:v>
                </c:pt>
                <c:pt idx="8">
                  <c:v>3</c:v>
                </c:pt>
                <c:pt idx="9">
                  <c:v>0</c:v>
                </c:pt>
                <c:pt idx="10">
                  <c:v>1</c:v>
                </c:pt>
              </c:numCache>
            </c:numRef>
          </c:val>
          <c:extLst>
            <c:ext xmlns:c16="http://schemas.microsoft.com/office/drawing/2014/chart" uri="{C3380CC4-5D6E-409C-BE32-E72D297353CC}">
              <c16:uniqueId val="{00000000-9073-A147-9652-331AF12B8B38}"/>
            </c:ext>
          </c:extLst>
        </c:ser>
        <c:dLbls>
          <c:showLegendKey val="0"/>
          <c:showVal val="0"/>
          <c:showCatName val="0"/>
          <c:showSerName val="0"/>
          <c:showPercent val="0"/>
          <c:showBubbleSize val="0"/>
        </c:dLbls>
        <c:gapWidth val="164"/>
        <c:overlap val="-22"/>
        <c:axId val="2028547256"/>
        <c:axId val="2028544312"/>
      </c:barChart>
      <c:catAx>
        <c:axId val="202854725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8544312"/>
        <c:crosses val="autoZero"/>
        <c:auto val="1"/>
        <c:lblAlgn val="ctr"/>
        <c:lblOffset val="100"/>
        <c:noMultiLvlLbl val="0"/>
      </c:catAx>
      <c:valAx>
        <c:axId val="20285443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8547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strRef>
          <c:f>'1 Annual_household_income'!$A$22</c:f>
          <c:strCache>
            <c:ptCount val="1"/>
            <c:pt idx="0">
              <c:v>Annual Household Income</c:v>
            </c:pt>
          </c:strCache>
        </c:strRef>
      </c:tx>
      <c:overlay val="0"/>
      <c:spPr>
        <a:noFill/>
        <a:ln>
          <a:noFill/>
        </a:ln>
        <a:effectLst/>
      </c:spPr>
      <c:txPr>
        <a:bodyPr rot="0" spcFirstLastPara="1" vertOverflow="ellipsis" vert="horz" wrap="square" anchor="ctr" anchorCtr="1"/>
        <a:lstStyle/>
        <a:p>
          <a:pPr>
            <a:defRPr sz="12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'1 Annual_household_income'!$B$23</c:f>
              <c:strCache>
                <c:ptCount val="1"/>
                <c:pt idx="0">
                  <c:v>Annual_household_income</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 Annual_household_income'!$A$24:$A$29</c:f>
              <c:strCache>
                <c:ptCount val="6"/>
                <c:pt idx="0">
                  <c:v>$100,000 - $124,999</c:v>
                </c:pt>
                <c:pt idx="1">
                  <c:v>$20,000 - $39,999</c:v>
                </c:pt>
                <c:pt idx="2">
                  <c:v>$40,000 - $59,999</c:v>
                </c:pt>
                <c:pt idx="3">
                  <c:v>$60,000 - $79,999</c:v>
                </c:pt>
                <c:pt idx="4">
                  <c:v>$80,000 - $99,999</c:v>
                </c:pt>
                <c:pt idx="5">
                  <c:v>Less than $19,999</c:v>
                </c:pt>
              </c:strCache>
            </c:strRef>
          </c:cat>
          <c:val>
            <c:numRef>
              <c:f>'1 Annual_household_income'!$B$24:$B$29</c:f>
              <c:numCache>
                <c:formatCode>General</c:formatCode>
                <c:ptCount val="6"/>
                <c:pt idx="0">
                  <c:v>5</c:v>
                </c:pt>
                <c:pt idx="1">
                  <c:v>5</c:v>
                </c:pt>
                <c:pt idx="2">
                  <c:v>5</c:v>
                </c:pt>
                <c:pt idx="3">
                  <c:v>5</c:v>
                </c:pt>
                <c:pt idx="4">
                  <c:v>5</c:v>
                </c:pt>
                <c:pt idx="5">
                  <c:v>5</c:v>
                </c:pt>
              </c:numCache>
            </c:numRef>
          </c:val>
          <c:extLst>
            <c:ext xmlns:c16="http://schemas.microsoft.com/office/drawing/2014/chart" uri="{C3380CC4-5D6E-409C-BE32-E72D297353CC}">
              <c16:uniqueId val="{00000000-5C33-C54A-8CED-075A3A1F905B}"/>
            </c:ext>
          </c:extLst>
        </c:ser>
        <c:dLbls>
          <c:dLblPos val="inEnd"/>
          <c:showLegendKey val="0"/>
          <c:showVal val="1"/>
          <c:showCatName val="0"/>
          <c:showSerName val="0"/>
          <c:showPercent val="0"/>
          <c:showBubbleSize val="0"/>
        </c:dLbls>
        <c:gapWidth val="80"/>
        <c:overlap val="25"/>
        <c:axId val="2028547256"/>
        <c:axId val="2028544312"/>
      </c:barChart>
      <c:catAx>
        <c:axId val="202854725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2028544312"/>
        <c:crosses val="autoZero"/>
        <c:auto val="1"/>
        <c:lblAlgn val="ctr"/>
        <c:lblOffset val="100"/>
        <c:noMultiLvlLbl val="0"/>
      </c:catAx>
      <c:valAx>
        <c:axId val="202854431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2028547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'1 Web_expertise'!$A$19</c:f>
          <c:strCache>
            <c:ptCount val="1"/>
            <c:pt idx="0">
              <c:v>Self Reported Web Expertise</c:v>
            </c:pt>
          </c:strCache>
        </c:strRef>
      </c:tx>
      <c:overlay val="0"/>
      <c:spPr>
        <a:noFill/>
        <a:ln>
          <a:noFill/>
        </a:ln>
        <a:effectLst/>
      </c:spPr>
      <c:txPr>
        <a:bodyPr rot="0" spcFirstLastPara="1" vertOverflow="ellipsis" vert="horz" wrap="square" anchor="ctr" anchorCtr="1"/>
        <a:lstStyle/>
        <a:p>
          <a:pPr>
            <a:defRPr sz="12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tx>
            <c:strRef>
              <c:f>'1 Web_expertise'!$B$20</c:f>
              <c:strCache>
                <c:ptCount val="1"/>
                <c:pt idx="0">
                  <c:v>Web_expertise</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'1 Web_expertise'!$A$21:$A$23</c:f>
              <c:strCache>
                <c:ptCount val="3"/>
                <c:pt idx="0">
                  <c:v>Advanced</c:v>
                </c:pt>
                <c:pt idx="1">
                  <c:v>Average</c:v>
                </c:pt>
                <c:pt idx="2">
                  <c:v>Beginner</c:v>
                </c:pt>
              </c:strCache>
            </c:strRef>
          </c:cat>
          <c:val>
            <c:numRef>
              <c:f>'1 Web_expertise'!$B$21:$B$23</c:f>
              <c:numCache>
                <c:formatCode>General</c:formatCode>
                <c:ptCount val="3"/>
                <c:pt idx="0">
                  <c:v>19</c:v>
                </c:pt>
                <c:pt idx="1">
                  <c:v>10</c:v>
                </c:pt>
                <c:pt idx="2">
                  <c:v>1</c:v>
                </c:pt>
              </c:numCache>
            </c:numRef>
          </c:val>
          <c:extLst>
            <c:ext xmlns:c16="http://schemas.microsoft.com/office/drawing/2014/chart" uri="{C3380CC4-5D6E-409C-BE32-E72D297353CC}">
              <c16:uniqueId val="{00000000-4146-6E4D-A57C-FF203B4E644C}"/>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'1 Employment_status'!$A$22</c:f>
          <c:strCache>
            <c:ptCount val="1"/>
            <c:pt idx="0">
              <c:v>Employment - Frequency Count</c:v>
            </c:pt>
          </c:strCache>
        </c:strRef>
      </c:tx>
      <c:layout>
        <c:manualLayout>
          <c:xMode val="edge"/>
          <c:yMode val="edge"/>
          <c:x val="0.28442504180701705"/>
          <c:y val="4.5275592890424744E-2"/>
        </c:manualLayout>
      </c:layout>
      <c:overlay val="0"/>
      <c:spPr>
        <a:noFill/>
        <a:ln>
          <a:noFill/>
        </a:ln>
        <a:effectLst/>
      </c:spPr>
      <c:txPr>
        <a:bodyPr rot="0" spcFirstLastPara="1" vertOverflow="ellipsis" vert="horz" wrap="square" anchor="ctr" anchorCtr="1"/>
        <a:lstStyle/>
        <a:p>
          <a:pPr>
            <a:defRPr sz="12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tx>
            <c:strRef>
              <c:f>'1 Employment_status'!$B$23</c:f>
              <c:strCache>
                <c:ptCount val="1"/>
                <c:pt idx="0">
                  <c:v>Employment_status</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dLbl>
              <c:idx val="5"/>
              <c:layout>
                <c:manualLayout>
                  <c:x val="-4.8646748598697165E-2"/>
                  <c:y val="-4.02704270155588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87-0846-A7DD-6B5B351EFD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 Employment_status'!$A$24:$A$29</c:f>
              <c:strCache>
                <c:ptCount val="6"/>
                <c:pt idx="0">
                  <c:v>Employed full-time (30 or more hours per week)</c:v>
                </c:pt>
                <c:pt idx="1">
                  <c:v>Self-employed</c:v>
                </c:pt>
                <c:pt idx="2">
                  <c:v>Full time student</c:v>
                </c:pt>
                <c:pt idx="3">
                  <c:v>Employed part-time (Under 30 hours per week)</c:v>
                </c:pt>
                <c:pt idx="4">
                  <c:v>Not employed, looking for work</c:v>
                </c:pt>
                <c:pt idx="5">
                  <c:v>Unable to work/disabled</c:v>
                </c:pt>
              </c:strCache>
            </c:strRef>
          </c:cat>
          <c:val>
            <c:numRef>
              <c:f>'1 Employment_status'!$B$24:$B$29</c:f>
              <c:numCache>
                <c:formatCode>General</c:formatCode>
                <c:ptCount val="6"/>
                <c:pt idx="0">
                  <c:v>12</c:v>
                </c:pt>
                <c:pt idx="1">
                  <c:v>6</c:v>
                </c:pt>
                <c:pt idx="2">
                  <c:v>5</c:v>
                </c:pt>
                <c:pt idx="3">
                  <c:v>4</c:v>
                </c:pt>
                <c:pt idx="4">
                  <c:v>2</c:v>
                </c:pt>
                <c:pt idx="5">
                  <c:v>1</c:v>
                </c:pt>
              </c:numCache>
            </c:numRef>
          </c:val>
          <c:extLst>
            <c:ext xmlns:c16="http://schemas.microsoft.com/office/drawing/2014/chart" uri="{C3380CC4-5D6E-409C-BE32-E72D297353CC}">
              <c16:uniqueId val="{00000000-8C87-0846-A7DD-6B5B351EFDB2}"/>
            </c:ext>
          </c:extLst>
        </c:ser>
        <c:dLbls>
          <c:showLegendKey val="0"/>
          <c:showVal val="0"/>
          <c:showCatName val="0"/>
          <c:showSerName val="0"/>
          <c:showPercent val="0"/>
          <c:showBubbleSize val="0"/>
        </c:dLbls>
        <c:gapWidth val="100"/>
        <c:axId val="2028547256"/>
        <c:axId val="2028544312"/>
      </c:barChart>
      <c:catAx>
        <c:axId val="2028547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mn-lt"/>
                <a:ea typeface="+mn-ea"/>
                <a:cs typeface="+mn-cs"/>
              </a:defRPr>
            </a:pPr>
            <a:endParaRPr lang="en-US"/>
          </a:p>
        </c:txPr>
        <c:crossAx val="2028544312"/>
        <c:crosses val="autoZero"/>
        <c:auto val="1"/>
        <c:lblAlgn val="ctr"/>
        <c:lblOffset val="100"/>
        <c:noMultiLvlLbl val="0"/>
      </c:catAx>
      <c:valAx>
        <c:axId val="20285443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028547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Checkout Outcomes</a:t>
            </a:r>
            <a:r>
              <a:rPr lang="en-US" baseline="0"/>
              <a:t> by Income Level</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'Task Success'!$A$2</c:f>
              <c:strCache>
                <c:ptCount val="1"/>
                <c:pt idx="0">
                  <c:v>FAIL</c:v>
                </c:pt>
              </c:strCache>
            </c:strRef>
          </c:tx>
          <c:spPr>
            <a:solidFill>
              <a:srgbClr val="FF0000"/>
            </a:solidFill>
            <a:ln>
              <a:noFill/>
            </a:ln>
            <a:effectLst/>
          </c:spPr>
          <c:invertIfNegative val="0"/>
          <c:cat>
            <c:strRef>
              <c:f>'Task Success'!$B$1:$D$1</c:f>
              <c:strCache>
                <c:ptCount val="3"/>
                <c:pt idx="0">
                  <c:v>High ( &gt; $80K) </c:v>
                </c:pt>
                <c:pt idx="1">
                  <c:v>Medium ($40K - $80K) </c:v>
                </c:pt>
                <c:pt idx="2">
                  <c:v>Low (&lt; $40K ) </c:v>
                </c:pt>
              </c:strCache>
            </c:strRef>
          </c:cat>
          <c:val>
            <c:numRef>
              <c:f>'Task Success'!$B$2:$D$2</c:f>
              <c:numCache>
                <c:formatCode>0%</c:formatCode>
                <c:ptCount val="3"/>
                <c:pt idx="0">
                  <c:v>0.3</c:v>
                </c:pt>
                <c:pt idx="1">
                  <c:v>0.5</c:v>
                </c:pt>
                <c:pt idx="2">
                  <c:v>0.5</c:v>
                </c:pt>
              </c:numCache>
            </c:numRef>
          </c:val>
          <c:extLst>
            <c:ext xmlns:c16="http://schemas.microsoft.com/office/drawing/2014/chart" uri="{C3380CC4-5D6E-409C-BE32-E72D297353CC}">
              <c16:uniqueId val="{00000000-055B-C14D-AB2D-70C8AA8B450C}"/>
            </c:ext>
          </c:extLst>
        </c:ser>
        <c:ser>
          <c:idx val="1"/>
          <c:order val="1"/>
          <c:tx>
            <c:strRef>
              <c:f>'Task Success'!$A$3</c:f>
              <c:strCache>
                <c:ptCount val="1"/>
                <c:pt idx="0">
                  <c:v>STRUGGLE</c:v>
                </c:pt>
              </c:strCache>
            </c:strRef>
          </c:tx>
          <c:spPr>
            <a:solidFill>
              <a:schemeClr val="accent4"/>
            </a:solidFill>
            <a:ln>
              <a:noFill/>
            </a:ln>
            <a:effectLst/>
          </c:spPr>
          <c:invertIfNegative val="0"/>
          <c:cat>
            <c:strRef>
              <c:f>'Task Success'!$B$1:$D$1</c:f>
              <c:strCache>
                <c:ptCount val="3"/>
                <c:pt idx="0">
                  <c:v>High ( &gt; $80K) </c:v>
                </c:pt>
                <c:pt idx="1">
                  <c:v>Medium ($40K - $80K) </c:v>
                </c:pt>
                <c:pt idx="2">
                  <c:v>Low (&lt; $40K ) </c:v>
                </c:pt>
              </c:strCache>
            </c:strRef>
          </c:cat>
          <c:val>
            <c:numRef>
              <c:f>'Task Success'!$B$3:$D$3</c:f>
              <c:numCache>
                <c:formatCode>0%</c:formatCode>
                <c:ptCount val="3"/>
                <c:pt idx="0">
                  <c:v>0.2</c:v>
                </c:pt>
                <c:pt idx="1">
                  <c:v>0.3</c:v>
                </c:pt>
                <c:pt idx="2">
                  <c:v>0.4</c:v>
                </c:pt>
              </c:numCache>
            </c:numRef>
          </c:val>
          <c:extLst>
            <c:ext xmlns:c16="http://schemas.microsoft.com/office/drawing/2014/chart" uri="{C3380CC4-5D6E-409C-BE32-E72D297353CC}">
              <c16:uniqueId val="{00000001-055B-C14D-AB2D-70C8AA8B450C}"/>
            </c:ext>
          </c:extLst>
        </c:ser>
        <c:ser>
          <c:idx val="2"/>
          <c:order val="2"/>
          <c:tx>
            <c:strRef>
              <c:f>'Task Success'!$A$4</c:f>
              <c:strCache>
                <c:ptCount val="1"/>
                <c:pt idx="0">
                  <c:v>SUCCESS</c:v>
                </c:pt>
              </c:strCache>
            </c:strRef>
          </c:tx>
          <c:spPr>
            <a:solidFill>
              <a:schemeClr val="accent2">
                <a:shade val="65000"/>
              </a:schemeClr>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3-055B-C14D-AB2D-70C8AA8B450C}"/>
              </c:ext>
            </c:extLst>
          </c:dPt>
          <c:dPt>
            <c:idx val="1"/>
            <c:invertIfNegative val="0"/>
            <c:bubble3D val="0"/>
            <c:spPr>
              <a:solidFill>
                <a:srgbClr val="00B050"/>
              </a:solidFill>
              <a:ln>
                <a:noFill/>
              </a:ln>
              <a:effectLst/>
            </c:spPr>
            <c:extLst>
              <c:ext xmlns:c16="http://schemas.microsoft.com/office/drawing/2014/chart" uri="{C3380CC4-5D6E-409C-BE32-E72D297353CC}">
                <c16:uniqueId val="{00000005-055B-C14D-AB2D-70C8AA8B450C}"/>
              </c:ext>
            </c:extLst>
          </c:dPt>
          <c:dPt>
            <c:idx val="2"/>
            <c:invertIfNegative val="0"/>
            <c:bubble3D val="0"/>
            <c:spPr>
              <a:solidFill>
                <a:srgbClr val="00B050"/>
              </a:solidFill>
              <a:ln>
                <a:noFill/>
              </a:ln>
              <a:effectLst/>
            </c:spPr>
            <c:extLst>
              <c:ext xmlns:c16="http://schemas.microsoft.com/office/drawing/2014/chart" uri="{C3380CC4-5D6E-409C-BE32-E72D297353CC}">
                <c16:uniqueId val="{00000007-055B-C14D-AB2D-70C8AA8B450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'Task Success'!$B$1:$D$1</c:f>
              <c:strCache>
                <c:ptCount val="3"/>
                <c:pt idx="0">
                  <c:v>High ( &gt; $80K) </c:v>
                </c:pt>
                <c:pt idx="1">
                  <c:v>Medium ($40K - $80K) </c:v>
                </c:pt>
                <c:pt idx="2">
                  <c:v>Low (&lt; $40K ) </c:v>
                </c:pt>
              </c:strCache>
            </c:strRef>
          </c:cat>
          <c:val>
            <c:numRef>
              <c:f>'Task Success'!$B$4:$D$4</c:f>
              <c:numCache>
                <c:formatCode>0%</c:formatCode>
                <c:ptCount val="3"/>
                <c:pt idx="0">
                  <c:v>0.5</c:v>
                </c:pt>
                <c:pt idx="1">
                  <c:v>0.2</c:v>
                </c:pt>
                <c:pt idx="2">
                  <c:v>0.1</c:v>
                </c:pt>
              </c:numCache>
            </c:numRef>
          </c:val>
          <c:extLst>
            <c:ext xmlns:c16="http://schemas.microsoft.com/office/drawing/2014/chart" uri="{C3380CC4-5D6E-409C-BE32-E72D297353CC}">
              <c16:uniqueId val="{00000008-055B-C14D-AB2D-70C8AA8B450C}"/>
            </c:ext>
          </c:extLst>
        </c:ser>
        <c:dLbls>
          <c:showLegendKey val="0"/>
          <c:showVal val="0"/>
          <c:showCatName val="0"/>
          <c:showSerName val="0"/>
          <c:showPercent val="0"/>
          <c:showBubbleSize val="0"/>
        </c:dLbls>
        <c:gapWidth val="219"/>
        <c:axId val="375313952"/>
        <c:axId val="375316032"/>
      </c:barChart>
      <c:catAx>
        <c:axId val="375313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5316032"/>
        <c:crosses val="autoZero"/>
        <c:auto val="1"/>
        <c:lblAlgn val="ctr"/>
        <c:lblOffset val="100"/>
        <c:noMultiLvlLbl val="0"/>
      </c:catAx>
      <c:valAx>
        <c:axId val="37531603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31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Memorability of The Total Cost of Tickets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retention!$B$42</c:f>
              <c:strCache>
                <c:ptCount val="1"/>
                <c:pt idx="0">
                  <c:v>Percentage</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0931-D447-9E83-F12F489F0E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931-D447-9E83-F12F489F0EF9}"/>
              </c:ext>
            </c:extLst>
          </c:dPt>
          <c:dLbls>
            <c:dLbl>
              <c:idx val="0"/>
              <c:tx>
                <c:rich>
                  <a:bodyPr/>
                  <a:lstStyle/>
                  <a:p>
                    <a:fld id="{8BCAE185-06A8-E949-A36A-A04C1AA55C3B}" type="CATEGORYNAME">
                      <a:rPr lang="en-US" smtClean="0"/>
                      <a:pPr/>
                      <a:t>[CATEGORY NAME]</a:t>
                    </a:fld>
                    <a:r>
                      <a:rPr lang="en-US" baseline="0"/>
                      <a:t>Cost </a:t>
                    </a:r>
                  </a:p>
                  <a:p>
                    <a:fld id="{2342A5A6-4596-9848-B6FF-789608EA5477}" type="VALUE">
                      <a:rPr lang="en-US" sz="2400" baseline="0" smtClean="0"/>
                      <a:pPr/>
                      <a:t>[VALUE]</a:t>
                    </a:fld>
                    <a:endParaRPr lang="en-US"/>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31-D447-9E83-F12F489F0EF9}"/>
                </c:ext>
              </c:extLst>
            </c:dLbl>
            <c:dLbl>
              <c:idx val="1"/>
              <c:layout>
                <c:manualLayout>
                  <c:x val="5.066909980033181E-2"/>
                  <c:y val="0.14492983240093404"/>
                </c:manualLayout>
              </c:layout>
              <c:tx>
                <c:rich>
                  <a:bodyPr/>
                  <a:lstStyle/>
                  <a:p>
                    <a:r>
                      <a:rPr lang="en-US" sz="1000" dirty="0"/>
                      <a:t>Forgot cost</a:t>
                    </a:r>
                  </a:p>
                  <a:p>
                    <a:r>
                      <a:rPr lang="en-US" baseline="0" dirty="0"/>
                      <a:t> </a:t>
                    </a:r>
                    <a:fld id="{55567D7A-5896-C543-A793-C5614A00DE18}" type="VALUE">
                      <a:rPr lang="en-US" sz="1800"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931-D447-9E83-F12F489F0EF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retention!$A$43:$A$44</c:f>
              <c:strCache>
                <c:ptCount val="2"/>
                <c:pt idx="0">
                  <c:v>Remembered </c:v>
                </c:pt>
                <c:pt idx="1">
                  <c:v>Did not remember</c:v>
                </c:pt>
              </c:strCache>
            </c:strRef>
          </c:cat>
          <c:val>
            <c:numRef>
              <c:f>retention!$B$43:$B$44</c:f>
              <c:numCache>
                <c:formatCode>0%</c:formatCode>
                <c:ptCount val="2"/>
                <c:pt idx="0">
                  <c:v>0.93</c:v>
                </c:pt>
                <c:pt idx="1">
                  <c:v>7.0000000000000007E-2</c:v>
                </c:pt>
              </c:numCache>
            </c:numRef>
          </c:val>
          <c:extLst>
            <c:ext xmlns:c16="http://schemas.microsoft.com/office/drawing/2014/chart" uri="{C3380CC4-5D6E-409C-BE32-E72D297353CC}">
              <c16:uniqueId val="{00000004-0931-D447-9E83-F12F489F0EF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2">
  <a:schemeClr val="accent2"/>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D9BF4-0AA3-7047-BA5D-23CFCDF323EC}" type="datetimeFigureOut">
              <a:rPr lang="en-US" smtClean="0"/>
              <a:t>10/13/21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B9330-DF8B-B946-B123-05126E8ECAAC}" type="slidenum">
              <a:rPr lang="en-US" smtClean="0"/>
              <a:t>‹#›</a:t>
            </a:fld>
            <a:endParaRPr lang="en-US"/>
          </a:p>
        </p:txBody>
      </p:sp>
    </p:spTree>
    <p:extLst>
      <p:ext uri="{BB962C8B-B14F-4D97-AF65-F5344CB8AC3E}">
        <p14:creationId xmlns:p14="http://schemas.microsoft.com/office/powerpoint/2010/main" val="2863141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igma.com/proto/205ik8fkdUxfIMfahSID6L/B2C-Checkout?page-id=7%3A258&amp;node-id=754%3A8340&amp;viewport=275%2C48%2C0.47&amp;scaling=scale-down&amp;starting-point-node-id=651%3A5908&amp;show-proto-sidebar=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1</a:t>
            </a:fld>
            <a:endParaRPr lang="en-US"/>
          </a:p>
        </p:txBody>
      </p:sp>
    </p:spTree>
    <p:extLst>
      <p:ext uri="{BB962C8B-B14F-4D97-AF65-F5344CB8AC3E}">
        <p14:creationId xmlns:p14="http://schemas.microsoft.com/office/powerpoint/2010/main" val="1387927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10</a:t>
            </a:fld>
            <a:endParaRPr lang="en-US"/>
          </a:p>
        </p:txBody>
      </p:sp>
    </p:spTree>
    <p:extLst>
      <p:ext uri="{BB962C8B-B14F-4D97-AF65-F5344CB8AC3E}">
        <p14:creationId xmlns:p14="http://schemas.microsoft.com/office/powerpoint/2010/main" val="2839317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Entering your email was adoption interaction – keep in mind that the previous screen is the one that sets the stage.  The observations here could be higher or lower due to test artifacts. </a:t>
            </a:r>
          </a:p>
          <a:p>
            <a:endParaRPr lang="en-US" dirty="0"/>
          </a:p>
          <a:p>
            <a:r>
              <a:rPr lang="en-US" dirty="0"/>
              <a:t>Falling in line with social science literature on stress and less income, we should keep in mind that having less money can make you question </a:t>
            </a:r>
          </a:p>
          <a:p>
            <a:endParaRPr lang="en-US" dirty="0"/>
          </a:p>
          <a:p>
            <a:r>
              <a:rPr lang="en-US" dirty="0"/>
              <a:t>-</a:t>
            </a:r>
          </a:p>
          <a:p>
            <a:endParaRPr lang="en-US" dirty="0"/>
          </a:p>
          <a:p>
            <a:pPr fontAlgn="base"/>
            <a:r>
              <a:rPr lang="en-US" dirty="0"/>
              <a:t>Participants were previously told on the first step of the test: “</a:t>
            </a:r>
            <a:r>
              <a:rPr lang="en-US" sz="1200" b="0" i="1" kern="1200" dirty="0">
                <a:solidFill>
                  <a:schemeClr val="tx1"/>
                </a:solidFill>
                <a:effectLst/>
                <a:latin typeface="+mn-lt"/>
                <a:ea typeface="+mn-ea"/>
                <a:cs typeface="+mn-cs"/>
              </a:rPr>
              <a:t>Please note: This test involves a prototype. At no point will you be asked to use your own personal information. The pages will automatically enter in information for any text field inputs.”</a:t>
            </a:r>
          </a:p>
          <a:p>
            <a:pPr fontAlgn="base"/>
            <a:endParaRPr lang="en-US" sz="1200" b="0" i="1"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11</a:t>
            </a:fld>
            <a:endParaRPr lang="en-US"/>
          </a:p>
        </p:txBody>
      </p:sp>
    </p:spTree>
    <p:extLst>
      <p:ext uri="{BB962C8B-B14F-4D97-AF65-F5344CB8AC3E}">
        <p14:creationId xmlns:p14="http://schemas.microsoft.com/office/powerpoint/2010/main" val="427339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Entering your email was adoption interaction – keep in mind that the previous screen is the one that sets the stage.</a:t>
            </a:r>
          </a:p>
        </p:txBody>
      </p:sp>
      <p:sp>
        <p:nvSpPr>
          <p:cNvPr id="4" name="Slide Number Placeholder 3"/>
          <p:cNvSpPr>
            <a:spLocks noGrp="1"/>
          </p:cNvSpPr>
          <p:nvPr>
            <p:ph type="sldNum" sz="quarter" idx="5"/>
          </p:nvPr>
        </p:nvSpPr>
        <p:spPr/>
        <p:txBody>
          <a:bodyPr/>
          <a:lstStyle/>
          <a:p>
            <a:fld id="{CCCB9330-DF8B-B946-B123-05126E8ECAAC}" type="slidenum">
              <a:rPr lang="en-US" smtClean="0"/>
              <a:t>12</a:t>
            </a:fld>
            <a:endParaRPr lang="en-US"/>
          </a:p>
        </p:txBody>
      </p:sp>
    </p:spTree>
    <p:extLst>
      <p:ext uri="{BB962C8B-B14F-4D97-AF65-F5344CB8AC3E}">
        <p14:creationId xmlns:p14="http://schemas.microsoft.com/office/powerpoint/2010/main" val="3991947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Entering your email was adoption interaction – keep in mind that the previous screen is the one that sets the stage.</a:t>
            </a:r>
          </a:p>
        </p:txBody>
      </p:sp>
      <p:sp>
        <p:nvSpPr>
          <p:cNvPr id="4" name="Slide Number Placeholder 3"/>
          <p:cNvSpPr>
            <a:spLocks noGrp="1"/>
          </p:cNvSpPr>
          <p:nvPr>
            <p:ph type="sldNum" sz="quarter" idx="5"/>
          </p:nvPr>
        </p:nvSpPr>
        <p:spPr/>
        <p:txBody>
          <a:bodyPr/>
          <a:lstStyle/>
          <a:p>
            <a:fld id="{CCCB9330-DF8B-B946-B123-05126E8ECAAC}" type="slidenum">
              <a:rPr lang="en-US" smtClean="0"/>
              <a:t>13</a:t>
            </a:fld>
            <a:endParaRPr lang="en-US"/>
          </a:p>
        </p:txBody>
      </p:sp>
    </p:spTree>
    <p:extLst>
      <p:ext uri="{BB962C8B-B14F-4D97-AF65-F5344CB8AC3E}">
        <p14:creationId xmlns:p14="http://schemas.microsoft.com/office/powerpoint/2010/main" val="2569535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*eligibility means they saw this screen and didn’t abandon before seeing this. </a:t>
            </a:r>
          </a:p>
          <a:p>
            <a:endParaRPr lang="en-US" dirty="0"/>
          </a:p>
          <a:p>
            <a:r>
              <a:rPr lang="en-US" dirty="0"/>
              <a:t>Maybe this doesn’t matter right here. We’ll talk about this later in the how and why section. </a:t>
            </a:r>
          </a:p>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14</a:t>
            </a:fld>
            <a:endParaRPr lang="en-US"/>
          </a:p>
        </p:txBody>
      </p:sp>
    </p:spTree>
    <p:extLst>
      <p:ext uri="{BB962C8B-B14F-4D97-AF65-F5344CB8AC3E}">
        <p14:creationId xmlns:p14="http://schemas.microsoft.com/office/powerpoint/2010/main" val="316759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sense skipping around is sad path and not just a test artifact. </a:t>
            </a:r>
          </a:p>
        </p:txBody>
      </p:sp>
      <p:sp>
        <p:nvSpPr>
          <p:cNvPr id="4" name="Slide Number Placeholder 3"/>
          <p:cNvSpPr>
            <a:spLocks noGrp="1"/>
          </p:cNvSpPr>
          <p:nvPr>
            <p:ph type="sldNum" sz="quarter" idx="5"/>
          </p:nvPr>
        </p:nvSpPr>
        <p:spPr/>
        <p:txBody>
          <a:bodyPr/>
          <a:lstStyle/>
          <a:p>
            <a:fld id="{CCCB9330-DF8B-B946-B123-05126E8ECAAC}" type="slidenum">
              <a:rPr lang="en-US" smtClean="0"/>
              <a:t>15</a:t>
            </a:fld>
            <a:endParaRPr lang="en-US"/>
          </a:p>
        </p:txBody>
      </p:sp>
    </p:spTree>
    <p:extLst>
      <p:ext uri="{BB962C8B-B14F-4D97-AF65-F5344CB8AC3E}">
        <p14:creationId xmlns:p14="http://schemas.microsoft.com/office/powerpoint/2010/main" val="572170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sense skipping around is sad path and not just a test artifact. </a:t>
            </a:r>
          </a:p>
        </p:txBody>
      </p:sp>
      <p:sp>
        <p:nvSpPr>
          <p:cNvPr id="4" name="Slide Number Placeholder 3"/>
          <p:cNvSpPr>
            <a:spLocks noGrp="1"/>
          </p:cNvSpPr>
          <p:nvPr>
            <p:ph type="sldNum" sz="quarter" idx="5"/>
          </p:nvPr>
        </p:nvSpPr>
        <p:spPr/>
        <p:txBody>
          <a:bodyPr/>
          <a:lstStyle/>
          <a:p>
            <a:fld id="{CCCB9330-DF8B-B946-B123-05126E8ECAAC}" type="slidenum">
              <a:rPr lang="en-US" smtClean="0"/>
              <a:t>16</a:t>
            </a:fld>
            <a:endParaRPr lang="en-US"/>
          </a:p>
        </p:txBody>
      </p:sp>
    </p:spTree>
    <p:extLst>
      <p:ext uri="{BB962C8B-B14F-4D97-AF65-F5344CB8AC3E}">
        <p14:creationId xmlns:p14="http://schemas.microsoft.com/office/powerpoint/2010/main" val="1291296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sense skipping around is sad path and not just a test artifact. </a:t>
            </a:r>
          </a:p>
        </p:txBody>
      </p:sp>
      <p:sp>
        <p:nvSpPr>
          <p:cNvPr id="4" name="Slide Number Placeholder 3"/>
          <p:cNvSpPr>
            <a:spLocks noGrp="1"/>
          </p:cNvSpPr>
          <p:nvPr>
            <p:ph type="sldNum" sz="quarter" idx="5"/>
          </p:nvPr>
        </p:nvSpPr>
        <p:spPr/>
        <p:txBody>
          <a:bodyPr/>
          <a:lstStyle/>
          <a:p>
            <a:fld id="{CCCB9330-DF8B-B946-B123-05126E8ECAAC}" type="slidenum">
              <a:rPr lang="en-US" smtClean="0"/>
              <a:t>17</a:t>
            </a:fld>
            <a:endParaRPr lang="en-US"/>
          </a:p>
        </p:txBody>
      </p:sp>
    </p:spTree>
    <p:extLst>
      <p:ext uri="{BB962C8B-B14F-4D97-AF65-F5344CB8AC3E}">
        <p14:creationId xmlns:p14="http://schemas.microsoft.com/office/powerpoint/2010/main" val="1799591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This may be why 76% of participants thought they were successful. </a:t>
            </a:r>
          </a:p>
          <a:p>
            <a:pPr fontAlgn="base"/>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18</a:t>
            </a:fld>
            <a:endParaRPr lang="en-US"/>
          </a:p>
        </p:txBody>
      </p:sp>
    </p:spTree>
    <p:extLst>
      <p:ext uri="{BB962C8B-B14F-4D97-AF65-F5344CB8AC3E}">
        <p14:creationId xmlns:p14="http://schemas.microsoft.com/office/powerpoint/2010/main" val="64934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19</a:t>
            </a:fld>
            <a:endParaRPr lang="en-US"/>
          </a:p>
        </p:txBody>
      </p:sp>
    </p:spTree>
    <p:extLst>
      <p:ext uri="{BB962C8B-B14F-4D97-AF65-F5344CB8AC3E}">
        <p14:creationId xmlns:p14="http://schemas.microsoft.com/office/powerpoint/2010/main" val="350222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STRATEGIZE</a:t>
            </a:r>
            <a:r>
              <a:rPr lang="en-US" sz="1200" b="0" i="0" kern="1200" dirty="0">
                <a:solidFill>
                  <a:schemeClr val="tx1"/>
                </a:solidFill>
                <a:effectLst/>
                <a:latin typeface="+mn-lt"/>
                <a:ea typeface="+mn-ea"/>
                <a:cs typeface="+mn-cs"/>
              </a:rPr>
              <a:t>: In the beginning phase of the product development, you typically consider new ideas and opportunities for the future. Research methods in this phase can vary greatly.</a:t>
            </a:r>
          </a:p>
          <a:p>
            <a:r>
              <a:rPr lang="en-US" sz="1200" b="1" i="0" kern="1200" dirty="0">
                <a:solidFill>
                  <a:schemeClr val="tx1"/>
                </a:solidFill>
                <a:effectLst/>
                <a:latin typeface="+mn-lt"/>
                <a:ea typeface="+mn-ea"/>
                <a:cs typeface="+mn-cs"/>
              </a:rPr>
              <a:t>EXECUTE</a:t>
            </a:r>
            <a:r>
              <a:rPr lang="en-US" sz="1200" b="0" i="0" kern="1200" dirty="0">
                <a:solidFill>
                  <a:schemeClr val="tx1"/>
                </a:solidFill>
                <a:effectLst/>
                <a:latin typeface="+mn-lt"/>
                <a:ea typeface="+mn-ea"/>
                <a:cs typeface="+mn-cs"/>
              </a:rPr>
              <a:t>: Eventually, you will reach a "go/no-go" decision point, when you transition into a period when you are continually improving the design direction that you have chosen. Research in this phase is mainly formative and helps you reduce the risk of execution.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ASSESS</a:t>
            </a:r>
            <a:r>
              <a:rPr lang="en-US" sz="1200" b="0" i="0" kern="1200" dirty="0">
                <a:solidFill>
                  <a:schemeClr val="tx1"/>
                </a:solidFill>
                <a:effectLst/>
                <a:latin typeface="+mn-lt"/>
                <a:ea typeface="+mn-ea"/>
                <a:cs typeface="+mn-cs"/>
              </a:rPr>
              <a:t>: At some point, the product or service will be available for use by enough users so that you can begin measuring how well you are doing.  This is typically summative in nature, and might be done against the product’s own historical data or against its competitors.</a:t>
            </a:r>
          </a:p>
        </p:txBody>
      </p:sp>
      <p:sp>
        <p:nvSpPr>
          <p:cNvPr id="4" name="Slide Number Placeholder 3"/>
          <p:cNvSpPr>
            <a:spLocks noGrp="1"/>
          </p:cNvSpPr>
          <p:nvPr>
            <p:ph type="sldNum" sz="quarter" idx="5"/>
          </p:nvPr>
        </p:nvSpPr>
        <p:spPr/>
        <p:txBody>
          <a:bodyPr/>
          <a:lstStyle/>
          <a:p>
            <a:fld id="{CCCB9330-DF8B-B946-B123-05126E8ECAAC}" type="slidenum">
              <a:rPr lang="en-US" smtClean="0"/>
              <a:t>2</a:t>
            </a:fld>
            <a:endParaRPr lang="en-US"/>
          </a:p>
        </p:txBody>
      </p:sp>
    </p:spTree>
    <p:extLst>
      <p:ext uri="{BB962C8B-B14F-4D97-AF65-F5344CB8AC3E}">
        <p14:creationId xmlns:p14="http://schemas.microsoft.com/office/powerpoint/2010/main" val="3751065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For this study we’ll mostly rely on NPS score as an indicator of happiness – specifically those who are promoters. </a:t>
            </a: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Do you want to see a purely happy checkout path video?</a:t>
            </a: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KPOX:</a:t>
            </a: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 https://</a:t>
            </a:r>
            <a:r>
              <a:rPr lang="en-US" sz="1200" b="1" i="0" kern="1200" dirty="0" err="1">
                <a:solidFill>
                  <a:schemeClr val="tx1"/>
                </a:solidFill>
                <a:effectLst/>
                <a:latin typeface="+mn-lt"/>
                <a:ea typeface="+mn-ea"/>
                <a:cs typeface="+mn-cs"/>
              </a:rPr>
              <a:t>app.usertesting.com</a:t>
            </a:r>
            <a:r>
              <a:rPr lang="en-US" sz="1200" b="1" i="0" kern="1200" dirty="0">
                <a:solidFill>
                  <a:schemeClr val="tx1"/>
                </a:solidFill>
                <a:effectLst/>
                <a:latin typeface="+mn-lt"/>
                <a:ea typeface="+mn-ea"/>
                <a:cs typeface="+mn-cs"/>
              </a:rPr>
              <a:t>/v/8631a852-d581-46e5-9179-1dccae63e946?encrypted_video_handle=8c58b598-d39f-48e5-ba28-efd8d15ac51c&amp;note_id=annotation-12053491&amp;start=267#!/notes</a:t>
            </a:r>
          </a:p>
          <a:p>
            <a:pPr fontAlgn="base"/>
            <a:endParaRPr lang="en-US" sz="1200" b="1" i="0" kern="1200" dirty="0">
              <a:solidFill>
                <a:schemeClr val="tx1"/>
              </a:solidFill>
              <a:effectLst/>
              <a:latin typeface="+mn-lt"/>
              <a:ea typeface="+mn-ea"/>
              <a:cs typeface="+mn-cs"/>
            </a:endParaRP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Participant featured: </a:t>
            </a:r>
            <a:r>
              <a:rPr lang="en-US" sz="1200" b="1" i="0" kern="1200" dirty="0" err="1">
                <a:solidFill>
                  <a:schemeClr val="tx1"/>
                </a:solidFill>
                <a:effectLst/>
                <a:latin typeface="+mn-lt"/>
                <a:ea typeface="+mn-ea"/>
                <a:cs typeface="+mn-cs"/>
              </a:rPr>
              <a:t>McScot</a:t>
            </a:r>
            <a:r>
              <a:rPr lang="en-US" sz="1200" b="1" i="0" kern="1200" dirty="0">
                <a:solidFill>
                  <a:schemeClr val="tx1"/>
                </a:solidFill>
                <a:effectLst/>
                <a:latin typeface="+mn-lt"/>
                <a:ea typeface="+mn-ea"/>
                <a:cs typeface="+mn-cs"/>
              </a:rPr>
              <a:t> </a:t>
            </a: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*Previous research (Search Comp Analysis) suggests that machine analyzed sentiment aligns with NPS averages.</a:t>
            </a:r>
          </a:p>
        </p:txBody>
      </p:sp>
      <p:sp>
        <p:nvSpPr>
          <p:cNvPr id="4" name="Slide Number Placeholder 3"/>
          <p:cNvSpPr>
            <a:spLocks noGrp="1"/>
          </p:cNvSpPr>
          <p:nvPr>
            <p:ph type="sldNum" sz="quarter" idx="5"/>
          </p:nvPr>
        </p:nvSpPr>
        <p:spPr/>
        <p:txBody>
          <a:bodyPr/>
          <a:lstStyle/>
          <a:p>
            <a:fld id="{CCCB9330-DF8B-B946-B123-05126E8ECAAC}" type="slidenum">
              <a:rPr lang="en-US" smtClean="0"/>
              <a:t>20</a:t>
            </a:fld>
            <a:endParaRPr lang="en-US"/>
          </a:p>
        </p:txBody>
      </p:sp>
    </p:spTree>
    <p:extLst>
      <p:ext uri="{BB962C8B-B14F-4D97-AF65-F5344CB8AC3E}">
        <p14:creationId xmlns:p14="http://schemas.microsoft.com/office/powerpoint/2010/main" val="2525740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Travel can have heteroskedastic effects on income and vice versa- meaning that this may also be a function of very high income. </a:t>
            </a:r>
          </a:p>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21</a:t>
            </a:fld>
            <a:endParaRPr lang="en-US"/>
          </a:p>
        </p:txBody>
      </p:sp>
    </p:spTree>
    <p:extLst>
      <p:ext uri="{BB962C8B-B14F-4D97-AF65-F5344CB8AC3E}">
        <p14:creationId xmlns:p14="http://schemas.microsoft.com/office/powerpoint/2010/main" val="1343562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23</a:t>
            </a:fld>
            <a:endParaRPr lang="en-US"/>
          </a:p>
        </p:txBody>
      </p:sp>
    </p:spTree>
    <p:extLst>
      <p:ext uri="{BB962C8B-B14F-4D97-AF65-F5344CB8AC3E}">
        <p14:creationId xmlns:p14="http://schemas.microsoft.com/office/powerpoint/2010/main" val="1035040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24</a:t>
            </a:fld>
            <a:endParaRPr lang="en-US"/>
          </a:p>
        </p:txBody>
      </p:sp>
    </p:spTree>
    <p:extLst>
      <p:ext uri="{BB962C8B-B14F-4D97-AF65-F5344CB8AC3E}">
        <p14:creationId xmlns:p14="http://schemas.microsoft.com/office/powerpoint/2010/main" val="3994933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RQ 6. How do key competitors compare to Vivid? </a:t>
            </a:r>
          </a:p>
          <a:p>
            <a:r>
              <a:rPr lang="en-US" sz="1200" u="none" strike="noStrike" kern="1200" dirty="0">
                <a:solidFill>
                  <a:schemeClr val="tx1"/>
                </a:solidFill>
                <a:effectLst/>
                <a:latin typeface="+mn-lt"/>
                <a:ea typeface="+mn-ea"/>
                <a:cs typeface="+mn-cs"/>
              </a:rPr>
              <a:t>Who did they prefer? </a:t>
            </a:r>
          </a:p>
          <a:p>
            <a:r>
              <a:rPr lang="en-US" sz="1200" u="none" strike="noStrike" kern="1200" dirty="0">
                <a:solidFill>
                  <a:schemeClr val="tx1"/>
                </a:solidFill>
                <a:effectLst/>
                <a:latin typeface="+mn-lt"/>
                <a:ea typeface="+mn-ea"/>
                <a:cs typeface="+mn-cs"/>
              </a:rPr>
              <a:t>What are their self reported pain points?</a:t>
            </a:r>
          </a:p>
          <a:p>
            <a:r>
              <a:rPr lang="en-US" sz="1200" u="none" strike="noStrike" kern="1200" dirty="0">
                <a:solidFill>
                  <a:schemeClr val="tx1"/>
                </a:solidFill>
                <a:effectLst/>
                <a:latin typeface="+mn-lt"/>
                <a:ea typeface="+mn-ea"/>
                <a:cs typeface="+mn-cs"/>
              </a:rPr>
              <a:t>Which competitor had more comprehension and information salience? </a:t>
            </a:r>
          </a:p>
          <a:p>
            <a:r>
              <a:rPr lang="en-US" sz="1200" u="none" strike="noStrike" kern="1200" dirty="0">
                <a:solidFill>
                  <a:schemeClr val="tx1"/>
                </a:solidFill>
                <a:effectLst/>
                <a:latin typeface="+mn-lt"/>
                <a:ea typeface="+mn-ea"/>
                <a:cs typeface="+mn-cs"/>
              </a:rPr>
              <a:t>Which competitor had more self-reported success?</a:t>
            </a:r>
          </a:p>
          <a:p>
            <a:r>
              <a:rPr lang="en-US" sz="1200" u="none" strike="noStrike" kern="1200" dirty="0">
                <a:solidFill>
                  <a:schemeClr val="tx1"/>
                </a:solidFill>
                <a:effectLst/>
                <a:latin typeface="+mn-lt"/>
                <a:ea typeface="+mn-ea"/>
                <a:cs typeface="+mn-cs"/>
              </a:rPr>
              <a:t>Which competitor had higher ease of use scores? </a:t>
            </a:r>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26</a:t>
            </a:fld>
            <a:endParaRPr lang="en-US"/>
          </a:p>
        </p:txBody>
      </p:sp>
    </p:spTree>
    <p:extLst>
      <p:ext uri="{BB962C8B-B14F-4D97-AF65-F5344CB8AC3E}">
        <p14:creationId xmlns:p14="http://schemas.microsoft.com/office/powerpoint/2010/main" val="1166137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t>
            </a:r>
            <a:r>
              <a:rPr lang="en-US" b="1" dirty="0"/>
              <a:t>: 13% (87% Adopted)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Keep in mind this doesn’t ask users to login technically, nor does it carry forward any previous screen </a:t>
            </a:r>
            <a:r>
              <a:rPr lang="en-US" sz="1600" b="1" dirty="0"/>
              <a:t>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Error Prevention and recovery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AgedSea3163</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Amcoop05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afg0062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a:t>
            </a:r>
            <a:r>
              <a:rPr lang="en-US" sz="1200" i="0" kern="1200" dirty="0" err="1">
                <a:solidFill>
                  <a:schemeClr val="tx1"/>
                </a:solidFill>
                <a:effectLst/>
                <a:latin typeface="+mn-lt"/>
                <a:ea typeface="+mn-ea"/>
                <a:cs typeface="+mn-cs"/>
              </a:rPr>
              <a:t>loginunexpected</a:t>
            </a:r>
            <a:r>
              <a:rPr lang="en-US" sz="1200" b="0" i="0"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a:t>
            </a:r>
            <a:r>
              <a:rPr lang="en-US" sz="1200" i="0" kern="1200" dirty="0" err="1">
                <a:solidFill>
                  <a:schemeClr val="tx1"/>
                </a:solidFill>
                <a:effectLst/>
                <a:latin typeface="+mn-lt"/>
                <a:ea typeface="+mn-ea"/>
                <a:cs typeface="+mn-cs"/>
              </a:rPr>
              <a:t>nobackbutton</a:t>
            </a:r>
            <a:r>
              <a:rPr lang="en-US" sz="1200" b="0" i="0" kern="1200" dirty="0">
                <a:solidFill>
                  <a:schemeClr val="tx1"/>
                </a:solidFill>
                <a:effectLst/>
                <a:latin typeface="+mn-lt"/>
                <a:ea typeface="+mn-ea"/>
                <a:cs typeface="+mn-cs"/>
              </a:rPr>
              <a:t> And I'll click on on your returning customers. Okay. Can I go back somehow? And I want to go back that page because as soon as I clicked okay, I'll try to uh, click</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question should be – where should we send your order? Not new or returning customer because at this step we’re not authenticating that they they are the owner of that email. So technically someone cold go through this whole checkout with someone </a:t>
            </a:r>
            <a:r>
              <a:rPr lang="en-US" dirty="0" err="1"/>
              <a:t>elses</a:t>
            </a:r>
            <a:r>
              <a:rPr lang="en-US" dirty="0"/>
              <a:t> email address. Also, what if someone enters an email address that has been used before, and they forgot?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Really this screen is about where to send the order in the first place.</a:t>
            </a:r>
          </a:p>
        </p:txBody>
      </p:sp>
      <p:sp>
        <p:nvSpPr>
          <p:cNvPr id="4" name="Slide Number Placeholder 3"/>
          <p:cNvSpPr>
            <a:spLocks noGrp="1"/>
          </p:cNvSpPr>
          <p:nvPr>
            <p:ph type="sldNum" sz="quarter" idx="5"/>
          </p:nvPr>
        </p:nvSpPr>
        <p:spPr/>
        <p:txBody>
          <a:bodyPr/>
          <a:lstStyle/>
          <a:p>
            <a:fld id="{CCCB9330-DF8B-B946-B123-05126E8ECAAC}" type="slidenum">
              <a:rPr lang="en-US" smtClean="0"/>
              <a:t>27</a:t>
            </a:fld>
            <a:endParaRPr lang="en-US"/>
          </a:p>
        </p:txBody>
      </p:sp>
    </p:spTree>
    <p:extLst>
      <p:ext uri="{BB962C8B-B14F-4D97-AF65-F5344CB8AC3E}">
        <p14:creationId xmlns:p14="http://schemas.microsoft.com/office/powerpoint/2010/main" val="258688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a:t>
            </a:r>
            <a:r>
              <a:rPr lang="en-US" sz="1200" i="0" kern="1200" dirty="0" err="1">
                <a:solidFill>
                  <a:schemeClr val="tx1"/>
                </a:solidFill>
                <a:effectLst/>
                <a:latin typeface="+mn-lt"/>
                <a:ea typeface="+mn-ea"/>
                <a:cs typeface="+mn-cs"/>
              </a:rPr>
              <a:t>cartabandonment</a:t>
            </a:r>
            <a:r>
              <a:rPr lang="en-US" sz="1200" b="0" i="0" kern="1200" dirty="0">
                <a:solidFill>
                  <a:schemeClr val="tx1"/>
                </a:solidFill>
                <a:effectLst/>
                <a:latin typeface="+mn-lt"/>
                <a:ea typeface="+mn-ea"/>
                <a:cs typeface="+mn-cs"/>
              </a:rPr>
              <a:t>  obviously will be about my budget. So I have to change the tickets again. For this </a:t>
            </a:r>
            <a:r>
              <a:rPr lang="en-US" sz="1200" b="0" i="0" kern="1200" dirty="0" err="1">
                <a:solidFill>
                  <a:schemeClr val="tx1"/>
                </a:solidFill>
                <a:effectLst/>
                <a:latin typeface="+mn-lt"/>
                <a:ea typeface="+mn-ea"/>
                <a:cs typeface="+mn-cs"/>
              </a:rPr>
              <a:t>i'll</a:t>
            </a:r>
            <a:r>
              <a:rPr lang="en-US" sz="1200" b="0" i="0" kern="1200" dirty="0">
                <a:solidFill>
                  <a:schemeClr val="tx1"/>
                </a:solidFill>
                <a:effectLst/>
                <a:latin typeface="+mn-lt"/>
                <a:ea typeface="+mn-ea"/>
                <a:cs typeface="+mn-cs"/>
              </a:rPr>
              <a:t> have to go back, which I don't think I'm able to do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Afg0062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6% </a:t>
            </a:r>
            <a:r>
              <a:rPr lang="en-US" sz="1200" dirty="0"/>
              <a:t>of participants recognized that they could use Klarna to meet their price expectations and successfully checkout.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28</a:t>
            </a:fld>
            <a:endParaRPr lang="en-US"/>
          </a:p>
        </p:txBody>
      </p:sp>
    </p:spTree>
    <p:extLst>
      <p:ext uri="{BB962C8B-B14F-4D97-AF65-F5344CB8AC3E}">
        <p14:creationId xmlns:p14="http://schemas.microsoft.com/office/powerpoint/2010/main" val="2999880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a:t>
            </a:r>
            <a:r>
              <a:rPr lang="en-US" sz="1200" dirty="0">
                <a:solidFill>
                  <a:srgbClr val="FF0000"/>
                </a:solidFill>
              </a:rPr>
              <a:t>57% </a:t>
            </a:r>
            <a:r>
              <a:rPr lang="en-US" sz="1200" dirty="0"/>
              <a:t>of eligible participants did not click the ET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Error Prevention and recovery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Amcoop05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afg0062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a:t>
            </a:r>
            <a:r>
              <a:rPr lang="en-US" sz="1200" i="0" kern="1200" dirty="0" err="1">
                <a:solidFill>
                  <a:schemeClr val="tx1"/>
                </a:solidFill>
                <a:effectLst/>
                <a:latin typeface="+mn-lt"/>
                <a:ea typeface="+mn-ea"/>
                <a:cs typeface="+mn-cs"/>
              </a:rPr>
              <a:t>skipsahead</a:t>
            </a:r>
            <a:r>
              <a:rPr lang="en-US" sz="1200" b="0" i="0"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a:t>
            </a:r>
            <a:r>
              <a:rPr lang="en-US" sz="1200" i="0" kern="1200" dirty="0" err="1">
                <a:solidFill>
                  <a:schemeClr val="tx1"/>
                </a:solidFill>
                <a:effectLst/>
                <a:latin typeface="+mn-lt"/>
                <a:ea typeface="+mn-ea"/>
                <a:cs typeface="+mn-cs"/>
              </a:rPr>
              <a:t>usabilitycheckoutfailreason</a:t>
            </a: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29</a:t>
            </a:fld>
            <a:endParaRPr lang="en-US"/>
          </a:p>
        </p:txBody>
      </p:sp>
    </p:spTree>
    <p:extLst>
      <p:ext uri="{BB962C8B-B14F-4D97-AF65-F5344CB8AC3E}">
        <p14:creationId xmlns:p14="http://schemas.microsoft.com/office/powerpoint/2010/main" val="4104501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Recommendation – general guideline – I’m am not a solution describer, I just describe the problems. However, sometimes it helps you see how I view the problem. </a:t>
            </a:r>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30</a:t>
            </a:fld>
            <a:endParaRPr lang="en-US"/>
          </a:p>
        </p:txBody>
      </p:sp>
    </p:spTree>
    <p:extLst>
      <p:ext uri="{BB962C8B-B14F-4D97-AF65-F5344CB8AC3E}">
        <p14:creationId xmlns:p14="http://schemas.microsoft.com/office/powerpoint/2010/main" val="1636434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Shape 516"/>
          <p:cNvSpPr>
            <a:spLocks noGrp="1" noRot="1" noChangeAspect="1"/>
          </p:cNvSpPr>
          <p:nvPr>
            <p:ph type="sldImg"/>
          </p:nvPr>
        </p:nvSpPr>
        <p:spPr>
          <a:prstGeom prst="rect">
            <a:avLst/>
          </a:prstGeom>
        </p:spPr>
        <p:txBody>
          <a:bodyPr/>
          <a:lstStyle/>
          <a:p>
            <a:endParaRPr/>
          </a:p>
        </p:txBody>
      </p:sp>
      <p:sp>
        <p:nvSpPr>
          <p:cNvPr id="517" name="Shape 517"/>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Also - Recall: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Storing information SEQ </a:t>
            </a:r>
            <a:r>
              <a:rPr lang="en-US" sz="1200" dirty="0"/>
              <a:t>to come back to was </a:t>
            </a:r>
            <a:r>
              <a:rPr lang="en-US" sz="1200" dirty="0">
                <a:solidFill>
                  <a:srgbClr val="FF0000"/>
                </a:solidFill>
              </a:rPr>
              <a:t>negatively </a:t>
            </a:r>
            <a:r>
              <a:rPr lang="en-US" sz="1200" dirty="0"/>
              <a:t>correlated with other booking travel and setting up reoccurring home deliveries.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Unlike the ease of use in retention tasks, </a:t>
            </a:r>
            <a:r>
              <a:rPr lang="en-US" sz="1200" b="1" dirty="0"/>
              <a:t>NPS was correlated with booking travel ( p &lt; 0.05) .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 users to set a reminder to check their emails and spam folder by this date.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ability to hold on to speech-based information in short-term memory</a:t>
            </a:r>
            <a:r>
              <a:rPr lang="en-US" sz="1200" b="0" i="0" kern="1200" dirty="0">
                <a:solidFill>
                  <a:schemeClr val="tx1"/>
                </a:solidFill>
                <a:effectLst/>
                <a:latin typeface="+mn-lt"/>
                <a:ea typeface="+mn-ea"/>
                <a:cs typeface="+mn-cs"/>
              </a:rPr>
              <a:t> is called phonological memory. </a:t>
            </a:r>
            <a:endParaRPr lang="en-US" sz="1200" b="1" i="0" kern="1200" dirty="0">
              <a:solidFill>
                <a:schemeClr val="tx1"/>
              </a:solidFill>
              <a:effectLst/>
              <a:latin typeface="+mn-lt"/>
              <a:ea typeface="+mn-ea"/>
              <a:cs typeface="+mn-cs"/>
            </a:endParaRPr>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3</a:t>
            </a:fld>
            <a:endParaRPr lang="en-US"/>
          </a:p>
        </p:txBody>
      </p:sp>
    </p:spTree>
    <p:extLst>
      <p:ext uri="{BB962C8B-B14F-4D97-AF65-F5344CB8AC3E}">
        <p14:creationId xmlns:p14="http://schemas.microsoft.com/office/powerpoint/2010/main" val="2499832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32</a:t>
            </a:fld>
            <a:endParaRPr lang="en-US"/>
          </a:p>
        </p:txBody>
      </p:sp>
    </p:spTree>
    <p:extLst>
      <p:ext uri="{BB962C8B-B14F-4D97-AF65-F5344CB8AC3E}">
        <p14:creationId xmlns:p14="http://schemas.microsoft.com/office/powerpoint/2010/main" val="1013598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33</a:t>
            </a:fld>
            <a:endParaRPr lang="en-US"/>
          </a:p>
        </p:txBody>
      </p:sp>
    </p:spTree>
    <p:extLst>
      <p:ext uri="{BB962C8B-B14F-4D97-AF65-F5344CB8AC3E}">
        <p14:creationId xmlns:p14="http://schemas.microsoft.com/office/powerpoint/2010/main" val="1392282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34</a:t>
            </a:fld>
            <a:endParaRPr lang="en-US"/>
          </a:p>
        </p:txBody>
      </p:sp>
    </p:spTree>
    <p:extLst>
      <p:ext uri="{BB962C8B-B14F-4D97-AF65-F5344CB8AC3E}">
        <p14:creationId xmlns:p14="http://schemas.microsoft.com/office/powerpoint/2010/main" val="1067529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Misc. Prototype notes/UX suggestions: </a:t>
            </a:r>
          </a:p>
          <a:p>
            <a:r>
              <a:rPr lang="en-US" dirty="0"/>
              <a:t>Note add card should be deactivated before full input – not tested </a:t>
            </a:r>
          </a:p>
          <a:p>
            <a:r>
              <a:rPr lang="en-US" dirty="0"/>
              <a:t>Place billing address on the same screen as ad new card - not tested – last screen auto advances to insurance section </a:t>
            </a:r>
          </a:p>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36</a:t>
            </a:fld>
            <a:endParaRPr lang="en-US"/>
          </a:p>
        </p:txBody>
      </p:sp>
    </p:spTree>
    <p:extLst>
      <p:ext uri="{BB962C8B-B14F-4D97-AF65-F5344CB8AC3E}">
        <p14:creationId xmlns:p14="http://schemas.microsoft.com/office/powerpoint/2010/main" val="2348845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Misc. Prototype notes/UX suggestions: </a:t>
            </a:r>
          </a:p>
          <a:p>
            <a:r>
              <a:rPr lang="en-US" dirty="0"/>
              <a:t>Note add card should be deactivated before full input – not tested </a:t>
            </a:r>
          </a:p>
          <a:p>
            <a:r>
              <a:rPr lang="en-US" dirty="0"/>
              <a:t>Place billing address on the same screen as ad new card - not tested – last screen auto advances to insurance section </a:t>
            </a:r>
          </a:p>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37</a:t>
            </a:fld>
            <a:endParaRPr lang="en-US"/>
          </a:p>
        </p:txBody>
      </p:sp>
    </p:spTree>
    <p:extLst>
      <p:ext uri="{BB962C8B-B14F-4D97-AF65-F5344CB8AC3E}">
        <p14:creationId xmlns:p14="http://schemas.microsoft.com/office/powerpoint/2010/main" val="487896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Misc. Prototype notes/UX suggestions: </a:t>
            </a:r>
          </a:p>
          <a:p>
            <a:r>
              <a:rPr lang="en-US" dirty="0"/>
              <a:t>Note add card should be deactivated before full input – not tested </a:t>
            </a:r>
          </a:p>
          <a:p>
            <a:r>
              <a:rPr lang="en-US" dirty="0"/>
              <a:t>Place billing address on the same screen as ad new card - not tested – last screen auto advances to insurance section </a:t>
            </a:r>
          </a:p>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38</a:t>
            </a:fld>
            <a:endParaRPr lang="en-US"/>
          </a:p>
        </p:txBody>
      </p:sp>
    </p:spTree>
    <p:extLst>
      <p:ext uri="{BB962C8B-B14F-4D97-AF65-F5344CB8AC3E}">
        <p14:creationId xmlns:p14="http://schemas.microsoft.com/office/powerpoint/2010/main" val="1175300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Life is messy and not written down for you. So in some ways this is much easier than the real world. You don’t understand the game mechanics of your own life. Here they are neatly written down and can be used almost as a checklist. </a:t>
            </a:r>
          </a:p>
          <a:p>
            <a:endParaRPr lang="en-US" dirty="0"/>
          </a:p>
          <a:p>
            <a:r>
              <a:rPr lang="en-US" dirty="0" err="1"/>
              <a:t>Concsider</a:t>
            </a:r>
            <a:r>
              <a:rPr lang="en-US" dirty="0"/>
              <a:t> that more market research on where the use is in the context of their life (before they arrive to our site) can make scenario scripting less detailed. However, then we must recruit exactly those samples which can delay testing needs. </a:t>
            </a:r>
          </a:p>
        </p:txBody>
      </p:sp>
      <p:sp>
        <p:nvSpPr>
          <p:cNvPr id="4" name="Slide Number Placeholder 3"/>
          <p:cNvSpPr>
            <a:spLocks noGrp="1"/>
          </p:cNvSpPr>
          <p:nvPr>
            <p:ph type="sldNum" sz="quarter" idx="5"/>
          </p:nvPr>
        </p:nvSpPr>
        <p:spPr/>
        <p:txBody>
          <a:bodyPr/>
          <a:lstStyle/>
          <a:p>
            <a:fld id="{CCCB9330-DF8B-B946-B123-05126E8ECAAC}" type="slidenum">
              <a:rPr lang="en-US" smtClean="0"/>
              <a:t>39</a:t>
            </a:fld>
            <a:endParaRPr lang="en-US"/>
          </a:p>
        </p:txBody>
      </p:sp>
    </p:spTree>
    <p:extLst>
      <p:ext uri="{BB962C8B-B14F-4D97-AF65-F5344CB8AC3E}">
        <p14:creationId xmlns:p14="http://schemas.microsoft.com/office/powerpoint/2010/main" val="2198563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41</a:t>
            </a:fld>
            <a:endParaRPr lang="en-US"/>
          </a:p>
        </p:txBody>
      </p:sp>
    </p:spTree>
    <p:extLst>
      <p:ext uri="{BB962C8B-B14F-4D97-AF65-F5344CB8AC3E}">
        <p14:creationId xmlns:p14="http://schemas.microsoft.com/office/powerpoint/2010/main" val="2391501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a lot of indie films this story starts out boring…. This is the way it should be Feeling Successful = Feeling Easy? But this also means that for a small proportion of participants this was not the case; their feelings of success and ease of use were disjointed, which can be more frustrating than just feeling like it was hard and unsuccessful. </a:t>
            </a:r>
          </a:p>
        </p:txBody>
      </p:sp>
      <p:sp>
        <p:nvSpPr>
          <p:cNvPr id="4" name="Slide Number Placeholder 3"/>
          <p:cNvSpPr>
            <a:spLocks noGrp="1"/>
          </p:cNvSpPr>
          <p:nvPr>
            <p:ph type="sldNum" sz="quarter" idx="5"/>
          </p:nvPr>
        </p:nvSpPr>
        <p:spPr/>
        <p:txBody>
          <a:bodyPr/>
          <a:lstStyle/>
          <a:p>
            <a:fld id="{CCCB9330-DF8B-B946-B123-05126E8ECAAC}" type="slidenum">
              <a:rPr lang="en-US" smtClean="0"/>
              <a:t>42</a:t>
            </a:fld>
            <a:endParaRPr lang="en-US"/>
          </a:p>
        </p:txBody>
      </p:sp>
    </p:spTree>
    <p:extLst>
      <p:ext uri="{BB962C8B-B14F-4D97-AF65-F5344CB8AC3E}">
        <p14:creationId xmlns:p14="http://schemas.microsoft.com/office/powerpoint/2010/main" val="1862328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notable associations were engagement metrics like clicks, page views, and unique page views are related to time on task, inherently. </a:t>
            </a:r>
          </a:p>
          <a:p>
            <a:endParaRPr lang="en-US" dirty="0"/>
          </a:p>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43</a:t>
            </a:fld>
            <a:endParaRPr lang="en-US"/>
          </a:p>
        </p:txBody>
      </p:sp>
    </p:spTree>
    <p:extLst>
      <p:ext uri="{BB962C8B-B14F-4D97-AF65-F5344CB8AC3E}">
        <p14:creationId xmlns:p14="http://schemas.microsoft.com/office/powerpoint/2010/main" val="94134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Prototype: </a:t>
            </a:r>
            <a:r>
              <a:rPr lang="en-US" sz="1200" u="none" strike="noStrike" kern="1200" dirty="0">
                <a:solidFill>
                  <a:schemeClr val="tx1"/>
                </a:solidFill>
                <a:effectLst/>
                <a:latin typeface="+mn-lt"/>
                <a:ea typeface="+mn-ea"/>
                <a:cs typeface="+mn-cs"/>
                <a:hlinkClick r:id="rId3"/>
              </a:rPr>
              <a:t>https://www.figma.com/proto/205ik8fkdUxfIMfahSID6L/B2C-Checkout?page-id=7%3A258&amp;node-id=754%3A8340&amp;viewport=275%2C48%2C0.47&amp;scaling=scale-down&amp;starting-point-node-id=651%3A5908&amp;show-proto-sidebar=1</a:t>
            </a:r>
            <a:endParaRPr lang="en-US"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4</a:t>
            </a:fld>
            <a:endParaRPr lang="en-US"/>
          </a:p>
        </p:txBody>
      </p:sp>
    </p:spTree>
    <p:extLst>
      <p:ext uri="{BB962C8B-B14F-4D97-AF65-F5344CB8AC3E}">
        <p14:creationId xmlns:p14="http://schemas.microsoft.com/office/powerpoint/2010/main" val="3062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5</a:t>
            </a:fld>
            <a:endParaRPr lang="en-US"/>
          </a:p>
        </p:txBody>
      </p:sp>
    </p:spTree>
    <p:extLst>
      <p:ext uri="{BB962C8B-B14F-4D97-AF65-F5344CB8AC3E}">
        <p14:creationId xmlns:p14="http://schemas.microsoft.com/office/powerpoint/2010/main" val="3434451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So this section is much shorter than previous because research that is executive-strategic has twice as many qualitative objectives as an executive-assessment.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6</a:t>
            </a:fld>
            <a:endParaRPr lang="en-US"/>
          </a:p>
        </p:txBody>
      </p:sp>
    </p:spTree>
    <p:extLst>
      <p:ext uri="{BB962C8B-B14F-4D97-AF65-F5344CB8AC3E}">
        <p14:creationId xmlns:p14="http://schemas.microsoft.com/office/powerpoint/2010/main" val="356481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this is weird… </a:t>
            </a:r>
          </a:p>
        </p:txBody>
      </p:sp>
      <p:sp>
        <p:nvSpPr>
          <p:cNvPr id="4" name="Slide Number Placeholder 3"/>
          <p:cNvSpPr>
            <a:spLocks noGrp="1"/>
          </p:cNvSpPr>
          <p:nvPr>
            <p:ph type="sldNum" sz="quarter" idx="5"/>
          </p:nvPr>
        </p:nvSpPr>
        <p:spPr/>
        <p:txBody>
          <a:bodyPr/>
          <a:lstStyle/>
          <a:p>
            <a:fld id="{CCCB9330-DF8B-B946-B123-05126E8ECAAC}" type="slidenum">
              <a:rPr lang="en-US" smtClean="0"/>
              <a:t>7</a:t>
            </a:fld>
            <a:endParaRPr lang="en-US"/>
          </a:p>
        </p:txBody>
      </p:sp>
    </p:spTree>
    <p:extLst>
      <p:ext uri="{BB962C8B-B14F-4D97-AF65-F5344CB8AC3E}">
        <p14:creationId xmlns:p14="http://schemas.microsoft.com/office/powerpoint/2010/main" val="377153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Objective Success - Meaning, they reached the checkout page without ending the task, indicating any abandonment, or potential validation errors. (No automatic metric or question can measure this without direct observation).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Normally, we (UXRs) don’t watch all the videos (in Execution phases) – but for Strategy phases, the quantitative significance is inherent. So all 30 videos were analyzed and coded in order to get these numbers. </a:t>
            </a:r>
          </a:p>
        </p:txBody>
      </p:sp>
      <p:sp>
        <p:nvSpPr>
          <p:cNvPr id="4" name="Slide Number Placeholder 3"/>
          <p:cNvSpPr>
            <a:spLocks noGrp="1"/>
          </p:cNvSpPr>
          <p:nvPr>
            <p:ph type="sldNum" sz="quarter" idx="5"/>
          </p:nvPr>
        </p:nvSpPr>
        <p:spPr/>
        <p:txBody>
          <a:bodyPr/>
          <a:lstStyle/>
          <a:p>
            <a:fld id="{CCCB9330-DF8B-B946-B123-05126E8ECAAC}" type="slidenum">
              <a:rPr lang="en-US" smtClean="0"/>
              <a:t>8</a:t>
            </a:fld>
            <a:endParaRPr lang="en-US"/>
          </a:p>
        </p:txBody>
      </p:sp>
    </p:spTree>
    <p:extLst>
      <p:ext uri="{BB962C8B-B14F-4D97-AF65-F5344CB8AC3E}">
        <p14:creationId xmlns:p14="http://schemas.microsoft.com/office/powerpoint/2010/main" val="125556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quite impressive from a testing standpoint. It means that the task reflected real world constraints. </a:t>
            </a:r>
          </a:p>
        </p:txBody>
      </p:sp>
      <p:sp>
        <p:nvSpPr>
          <p:cNvPr id="4" name="Slide Number Placeholder 3"/>
          <p:cNvSpPr>
            <a:spLocks noGrp="1"/>
          </p:cNvSpPr>
          <p:nvPr>
            <p:ph type="sldNum" sz="quarter" idx="5"/>
          </p:nvPr>
        </p:nvSpPr>
        <p:spPr/>
        <p:txBody>
          <a:bodyPr/>
          <a:lstStyle/>
          <a:p>
            <a:fld id="{CCCB9330-DF8B-B946-B123-05126E8ECAAC}" type="slidenum">
              <a:rPr lang="en-US" smtClean="0"/>
              <a:t>9</a:t>
            </a:fld>
            <a:endParaRPr lang="en-US"/>
          </a:p>
        </p:txBody>
      </p:sp>
    </p:spTree>
    <p:extLst>
      <p:ext uri="{BB962C8B-B14F-4D97-AF65-F5344CB8AC3E}">
        <p14:creationId xmlns:p14="http://schemas.microsoft.com/office/powerpoint/2010/main" val="181464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4FFB-C71E-B145-85DF-7E521A9045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5079F5-4F78-CD4E-860D-A6E7C9D1D8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109EAD-C109-4346-B918-5C8BDD3A5B26}"/>
              </a:ext>
            </a:extLst>
          </p:cNvPr>
          <p:cNvSpPr>
            <a:spLocks noGrp="1"/>
          </p:cNvSpPr>
          <p:nvPr>
            <p:ph type="dt" sz="half" idx="10"/>
          </p:nvPr>
        </p:nvSpPr>
        <p:spPr/>
        <p:txBody>
          <a:bodyPr/>
          <a:lstStyle/>
          <a:p>
            <a:fld id="{E4CE9DA6-4C79-8B46-8B6A-D0BFBBF0C482}" type="datetimeFigureOut">
              <a:rPr lang="en-US" smtClean="0"/>
              <a:t>10/13/21</a:t>
            </a:fld>
            <a:endParaRPr lang="en-US"/>
          </a:p>
        </p:txBody>
      </p:sp>
      <p:sp>
        <p:nvSpPr>
          <p:cNvPr id="5" name="Footer Placeholder 4">
            <a:extLst>
              <a:ext uri="{FF2B5EF4-FFF2-40B4-BE49-F238E27FC236}">
                <a16:creationId xmlns:a16="http://schemas.microsoft.com/office/drawing/2014/main" id="{D9A7373E-9360-914A-87CD-7FAD11803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3C32E-2458-AE49-9716-79CAC3CEC06A}"/>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151700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411FB-5D55-B24F-87D8-322294DAEF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4D0E0C-2E66-6B40-AAB3-79629E1D8E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85662-DA3B-A447-9C0B-0ED582A9D6F0}"/>
              </a:ext>
            </a:extLst>
          </p:cNvPr>
          <p:cNvSpPr>
            <a:spLocks noGrp="1"/>
          </p:cNvSpPr>
          <p:nvPr>
            <p:ph type="dt" sz="half" idx="10"/>
          </p:nvPr>
        </p:nvSpPr>
        <p:spPr/>
        <p:txBody>
          <a:bodyPr/>
          <a:lstStyle/>
          <a:p>
            <a:fld id="{E4CE9DA6-4C79-8B46-8B6A-D0BFBBF0C482}" type="datetimeFigureOut">
              <a:rPr lang="en-US" smtClean="0"/>
              <a:t>10/13/21</a:t>
            </a:fld>
            <a:endParaRPr lang="en-US"/>
          </a:p>
        </p:txBody>
      </p:sp>
      <p:sp>
        <p:nvSpPr>
          <p:cNvPr id="5" name="Footer Placeholder 4">
            <a:extLst>
              <a:ext uri="{FF2B5EF4-FFF2-40B4-BE49-F238E27FC236}">
                <a16:creationId xmlns:a16="http://schemas.microsoft.com/office/drawing/2014/main" id="{1C3FC3D6-1AEC-A242-825C-572F0A6CB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F21A4-79E9-1040-8FDA-AFA5401A4A5C}"/>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224889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92DBC-A154-1B42-AD18-4E79E3B6CC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A7108D-31CA-8743-99B7-3051C57262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B83B0-F462-304B-ACD2-0529DA9CC096}"/>
              </a:ext>
            </a:extLst>
          </p:cNvPr>
          <p:cNvSpPr>
            <a:spLocks noGrp="1"/>
          </p:cNvSpPr>
          <p:nvPr>
            <p:ph type="dt" sz="half" idx="10"/>
          </p:nvPr>
        </p:nvSpPr>
        <p:spPr/>
        <p:txBody>
          <a:bodyPr/>
          <a:lstStyle/>
          <a:p>
            <a:fld id="{E4CE9DA6-4C79-8B46-8B6A-D0BFBBF0C482}" type="datetimeFigureOut">
              <a:rPr lang="en-US" smtClean="0"/>
              <a:t>10/13/21</a:t>
            </a:fld>
            <a:endParaRPr lang="en-US"/>
          </a:p>
        </p:txBody>
      </p:sp>
      <p:sp>
        <p:nvSpPr>
          <p:cNvPr id="5" name="Footer Placeholder 4">
            <a:extLst>
              <a:ext uri="{FF2B5EF4-FFF2-40B4-BE49-F238E27FC236}">
                <a16:creationId xmlns:a16="http://schemas.microsoft.com/office/drawing/2014/main" id="{0CC45520-53E4-C74F-8225-CBB2664126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B3CCC-DB9A-0B46-AB37-438D30882B68}"/>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384254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CDE1F-9280-F640-9B0C-52D15CEDF1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3325B-26AD-AD4C-A4BC-9E39472EC3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29FF1-05CF-244C-BCEB-776E51262489}"/>
              </a:ext>
            </a:extLst>
          </p:cNvPr>
          <p:cNvSpPr>
            <a:spLocks noGrp="1"/>
          </p:cNvSpPr>
          <p:nvPr>
            <p:ph type="dt" sz="half" idx="10"/>
          </p:nvPr>
        </p:nvSpPr>
        <p:spPr/>
        <p:txBody>
          <a:bodyPr/>
          <a:lstStyle/>
          <a:p>
            <a:fld id="{E4CE9DA6-4C79-8B46-8B6A-D0BFBBF0C482}" type="datetimeFigureOut">
              <a:rPr lang="en-US" smtClean="0"/>
              <a:t>10/13/21</a:t>
            </a:fld>
            <a:endParaRPr lang="en-US"/>
          </a:p>
        </p:txBody>
      </p:sp>
      <p:sp>
        <p:nvSpPr>
          <p:cNvPr id="5" name="Footer Placeholder 4">
            <a:extLst>
              <a:ext uri="{FF2B5EF4-FFF2-40B4-BE49-F238E27FC236}">
                <a16:creationId xmlns:a16="http://schemas.microsoft.com/office/drawing/2014/main" id="{374D347B-04A3-DA4C-A91A-E14EE193B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CC611-CD99-4843-90FC-0491ECB9E2F7}"/>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337135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55A5-EB34-F94D-9096-8145BD2AFC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EE0744-AC25-9B44-9800-81FF2DDBBD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13C2FC-02C5-3448-8CC6-ACC430FA328D}"/>
              </a:ext>
            </a:extLst>
          </p:cNvPr>
          <p:cNvSpPr>
            <a:spLocks noGrp="1"/>
          </p:cNvSpPr>
          <p:nvPr>
            <p:ph type="dt" sz="half" idx="10"/>
          </p:nvPr>
        </p:nvSpPr>
        <p:spPr/>
        <p:txBody>
          <a:bodyPr/>
          <a:lstStyle/>
          <a:p>
            <a:fld id="{E4CE9DA6-4C79-8B46-8B6A-D0BFBBF0C482}" type="datetimeFigureOut">
              <a:rPr lang="en-US" smtClean="0"/>
              <a:t>10/13/21</a:t>
            </a:fld>
            <a:endParaRPr lang="en-US"/>
          </a:p>
        </p:txBody>
      </p:sp>
      <p:sp>
        <p:nvSpPr>
          <p:cNvPr id="5" name="Footer Placeholder 4">
            <a:extLst>
              <a:ext uri="{FF2B5EF4-FFF2-40B4-BE49-F238E27FC236}">
                <a16:creationId xmlns:a16="http://schemas.microsoft.com/office/drawing/2014/main" id="{D1CD82CC-3F18-1044-9CE3-0E1842469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86BDB-0B01-214F-ADD5-0C74C8BC624E}"/>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132360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702C-CD83-6546-BEE6-E560E026EB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EC2F4-2C40-034F-B929-69BBEAFB22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0E3A4E-EF14-414C-BEDD-AB5DBFADA0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54B588-7BC6-DB4C-AE6F-C0FA2D8EC507}"/>
              </a:ext>
            </a:extLst>
          </p:cNvPr>
          <p:cNvSpPr>
            <a:spLocks noGrp="1"/>
          </p:cNvSpPr>
          <p:nvPr>
            <p:ph type="dt" sz="half" idx="10"/>
          </p:nvPr>
        </p:nvSpPr>
        <p:spPr/>
        <p:txBody>
          <a:bodyPr/>
          <a:lstStyle/>
          <a:p>
            <a:fld id="{E4CE9DA6-4C79-8B46-8B6A-D0BFBBF0C482}" type="datetimeFigureOut">
              <a:rPr lang="en-US" smtClean="0"/>
              <a:t>10/13/21</a:t>
            </a:fld>
            <a:endParaRPr lang="en-US"/>
          </a:p>
        </p:txBody>
      </p:sp>
      <p:sp>
        <p:nvSpPr>
          <p:cNvPr id="6" name="Footer Placeholder 5">
            <a:extLst>
              <a:ext uri="{FF2B5EF4-FFF2-40B4-BE49-F238E27FC236}">
                <a16:creationId xmlns:a16="http://schemas.microsoft.com/office/drawing/2014/main" id="{A7C03C2F-C228-2A42-B29A-379C17172C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D1D31-E5EA-BC41-8131-BD3423D85FD4}"/>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98869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4316-7560-F44E-951B-DCDD5FCC66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2BB63D-C1FD-5243-9A81-201A81A0B0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F8A396-F207-9544-95D7-193C0D0D8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C82D47-5341-1041-8830-630DA4666C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8E6A9D-96BB-FA48-B022-0FDF8D1837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141202-FBDC-834F-8EDC-5A1BB0D42267}"/>
              </a:ext>
            </a:extLst>
          </p:cNvPr>
          <p:cNvSpPr>
            <a:spLocks noGrp="1"/>
          </p:cNvSpPr>
          <p:nvPr>
            <p:ph type="dt" sz="half" idx="10"/>
          </p:nvPr>
        </p:nvSpPr>
        <p:spPr/>
        <p:txBody>
          <a:bodyPr/>
          <a:lstStyle/>
          <a:p>
            <a:fld id="{E4CE9DA6-4C79-8B46-8B6A-D0BFBBF0C482}" type="datetimeFigureOut">
              <a:rPr lang="en-US" smtClean="0"/>
              <a:t>10/13/21</a:t>
            </a:fld>
            <a:endParaRPr lang="en-US"/>
          </a:p>
        </p:txBody>
      </p:sp>
      <p:sp>
        <p:nvSpPr>
          <p:cNvPr id="8" name="Footer Placeholder 7">
            <a:extLst>
              <a:ext uri="{FF2B5EF4-FFF2-40B4-BE49-F238E27FC236}">
                <a16:creationId xmlns:a16="http://schemas.microsoft.com/office/drawing/2014/main" id="{371EE858-FC83-0D4B-AE27-9536AD9BD8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DD58B3-509C-CC4A-ADF9-99390CDDF156}"/>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388805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15E7-98A4-9E45-850B-2DBCCA23A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B3F00F-CA8F-4E42-87B0-2024E6BB08C9}"/>
              </a:ext>
            </a:extLst>
          </p:cNvPr>
          <p:cNvSpPr>
            <a:spLocks noGrp="1"/>
          </p:cNvSpPr>
          <p:nvPr>
            <p:ph type="dt" sz="half" idx="10"/>
          </p:nvPr>
        </p:nvSpPr>
        <p:spPr/>
        <p:txBody>
          <a:bodyPr/>
          <a:lstStyle/>
          <a:p>
            <a:fld id="{E4CE9DA6-4C79-8B46-8B6A-D0BFBBF0C482}" type="datetimeFigureOut">
              <a:rPr lang="en-US" smtClean="0"/>
              <a:t>10/13/21</a:t>
            </a:fld>
            <a:endParaRPr lang="en-US"/>
          </a:p>
        </p:txBody>
      </p:sp>
      <p:sp>
        <p:nvSpPr>
          <p:cNvPr id="4" name="Footer Placeholder 3">
            <a:extLst>
              <a:ext uri="{FF2B5EF4-FFF2-40B4-BE49-F238E27FC236}">
                <a16:creationId xmlns:a16="http://schemas.microsoft.com/office/drawing/2014/main" id="{946E33F7-A53A-7245-88FC-ACB53D3D97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F3019-3CE3-A346-96EA-61ED0FAC69A9}"/>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285214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0C83AB-5629-DD4D-89E5-FF34B136B95A}"/>
              </a:ext>
            </a:extLst>
          </p:cNvPr>
          <p:cNvSpPr>
            <a:spLocks noGrp="1"/>
          </p:cNvSpPr>
          <p:nvPr>
            <p:ph type="dt" sz="half" idx="10"/>
          </p:nvPr>
        </p:nvSpPr>
        <p:spPr/>
        <p:txBody>
          <a:bodyPr/>
          <a:lstStyle/>
          <a:p>
            <a:fld id="{E4CE9DA6-4C79-8B46-8B6A-D0BFBBF0C482}" type="datetimeFigureOut">
              <a:rPr lang="en-US" smtClean="0"/>
              <a:t>10/13/21</a:t>
            </a:fld>
            <a:endParaRPr lang="en-US"/>
          </a:p>
        </p:txBody>
      </p:sp>
      <p:sp>
        <p:nvSpPr>
          <p:cNvPr id="3" name="Footer Placeholder 2">
            <a:extLst>
              <a:ext uri="{FF2B5EF4-FFF2-40B4-BE49-F238E27FC236}">
                <a16:creationId xmlns:a16="http://schemas.microsoft.com/office/drawing/2014/main" id="{0390D6F8-179C-CB42-A7AD-B237432AEB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06E41C-B582-2145-B8F4-65F3AF242A33}"/>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255688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97C1-B979-2E4C-B88D-9F163A828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A1A2DC-F95A-BA48-8251-AA31C0D92B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D6F9EA-4936-EC4F-8D9D-F73B7D123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114430-C0AA-9E45-8C04-A265D43971A3}"/>
              </a:ext>
            </a:extLst>
          </p:cNvPr>
          <p:cNvSpPr>
            <a:spLocks noGrp="1"/>
          </p:cNvSpPr>
          <p:nvPr>
            <p:ph type="dt" sz="half" idx="10"/>
          </p:nvPr>
        </p:nvSpPr>
        <p:spPr/>
        <p:txBody>
          <a:bodyPr/>
          <a:lstStyle/>
          <a:p>
            <a:fld id="{E4CE9DA6-4C79-8B46-8B6A-D0BFBBF0C482}" type="datetimeFigureOut">
              <a:rPr lang="en-US" smtClean="0"/>
              <a:t>10/13/21</a:t>
            </a:fld>
            <a:endParaRPr lang="en-US"/>
          </a:p>
        </p:txBody>
      </p:sp>
      <p:sp>
        <p:nvSpPr>
          <p:cNvPr id="6" name="Footer Placeholder 5">
            <a:extLst>
              <a:ext uri="{FF2B5EF4-FFF2-40B4-BE49-F238E27FC236}">
                <a16:creationId xmlns:a16="http://schemas.microsoft.com/office/drawing/2014/main" id="{378FD341-B5E3-5346-AF59-CFC2A5816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59AA50-A5CF-BC4A-8D82-B77CF3512260}"/>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4110461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B686F-92A1-C841-8CB0-2B70AAE89C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9CFC5-3F78-F242-9B6D-13DA52A449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7FECDA-7505-BF40-AC1A-20A7133B0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C655A-E9F2-DB40-9069-6BDDF7920997}"/>
              </a:ext>
            </a:extLst>
          </p:cNvPr>
          <p:cNvSpPr>
            <a:spLocks noGrp="1"/>
          </p:cNvSpPr>
          <p:nvPr>
            <p:ph type="dt" sz="half" idx="10"/>
          </p:nvPr>
        </p:nvSpPr>
        <p:spPr/>
        <p:txBody>
          <a:bodyPr/>
          <a:lstStyle/>
          <a:p>
            <a:fld id="{E4CE9DA6-4C79-8B46-8B6A-D0BFBBF0C482}" type="datetimeFigureOut">
              <a:rPr lang="en-US" smtClean="0"/>
              <a:t>10/13/21</a:t>
            </a:fld>
            <a:endParaRPr lang="en-US"/>
          </a:p>
        </p:txBody>
      </p:sp>
      <p:sp>
        <p:nvSpPr>
          <p:cNvPr id="6" name="Footer Placeholder 5">
            <a:extLst>
              <a:ext uri="{FF2B5EF4-FFF2-40B4-BE49-F238E27FC236}">
                <a16:creationId xmlns:a16="http://schemas.microsoft.com/office/drawing/2014/main" id="{4C9F52F3-3F9A-5242-8684-96D83BB011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165D9-AB99-834F-8EDB-748ED5CBAE04}"/>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387479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D01317-88F4-2E48-98F5-9F6EB539D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F1714A-A1D7-D745-A6FE-7F26CCA318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96583-34CE-EF4F-A0AC-0D8A6D6F52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E9DA6-4C79-8B46-8B6A-D0BFBBF0C482}" type="datetimeFigureOut">
              <a:rPr lang="en-US" smtClean="0"/>
              <a:t>10/13/21</a:t>
            </a:fld>
            <a:endParaRPr lang="en-US"/>
          </a:p>
        </p:txBody>
      </p:sp>
      <p:sp>
        <p:nvSpPr>
          <p:cNvPr id="5" name="Footer Placeholder 4">
            <a:extLst>
              <a:ext uri="{FF2B5EF4-FFF2-40B4-BE49-F238E27FC236}">
                <a16:creationId xmlns:a16="http://schemas.microsoft.com/office/drawing/2014/main" id="{A05FE306-D3E7-BA4A-BBC5-9B7F4777A8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6FC29B-D4E4-C44B-965B-03F7449598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5AC16-6B26-0D4B-8205-9325C14FBEE3}" type="slidenum">
              <a:rPr lang="en-US" smtClean="0"/>
              <a:t>‹#›</a:t>
            </a:fld>
            <a:endParaRPr lang="en-US"/>
          </a:p>
        </p:txBody>
      </p:sp>
    </p:spTree>
    <p:extLst>
      <p:ext uri="{BB962C8B-B14F-4D97-AF65-F5344CB8AC3E}">
        <p14:creationId xmlns:p14="http://schemas.microsoft.com/office/powerpoint/2010/main" val="2454177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sv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3.png"/><Relationship Id="rId9"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12.png"/><Relationship Id="rId7"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png"/><Relationship Id="rId7" Type="http://schemas.openxmlformats.org/officeDocument/2006/relationships/image" Target="../media/image51.svg"/><Relationship Id="rId12" Type="http://schemas.openxmlformats.org/officeDocument/2006/relationships/image" Target="../media/image35.sv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34.png"/><Relationship Id="rId5" Type="http://schemas.openxmlformats.org/officeDocument/2006/relationships/image" Target="../media/image49.svg"/><Relationship Id="rId10" Type="http://schemas.openxmlformats.org/officeDocument/2006/relationships/image" Target="../media/image33.png"/><Relationship Id="rId4" Type="http://schemas.openxmlformats.org/officeDocument/2006/relationships/image" Target="../media/image48.png"/><Relationship Id="rId9" Type="http://schemas.openxmlformats.org/officeDocument/2006/relationships/image" Target="../media/image53.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1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306D319A-1012-B74A-83AE-6D66452B0528}"/>
              </a:ext>
            </a:extLst>
          </p:cNvPr>
          <p:cNvPicPr>
            <a:picLocks noChangeAspect="1"/>
          </p:cNvPicPr>
          <p:nvPr/>
        </p:nvPicPr>
        <p:blipFill rotWithShape="1">
          <a:blip r:embed="rId3"/>
          <a:srcRect t="6364" r="2" b="17843"/>
          <a:stretch/>
        </p:blipFill>
        <p:spPr>
          <a:xfrm>
            <a:off x="20" y="10"/>
            <a:ext cx="4637226" cy="6857990"/>
          </a:xfrm>
          <a:prstGeom prst="rect">
            <a:avLst/>
          </a:prstGeom>
        </p:spPr>
      </p:pic>
      <p:sp>
        <p:nvSpPr>
          <p:cNvPr id="11" name="Rectangle 8">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CC079-9FB9-9043-8C80-DF015DA720EF}"/>
              </a:ext>
            </a:extLst>
          </p:cNvPr>
          <p:cNvSpPr>
            <a:spLocks noGrp="1"/>
          </p:cNvSpPr>
          <p:nvPr>
            <p:ph type="ctrTitle"/>
          </p:nvPr>
        </p:nvSpPr>
        <p:spPr>
          <a:xfrm>
            <a:off x="5277328" y="640082"/>
            <a:ext cx="6274591" cy="3351602"/>
          </a:xfrm>
        </p:spPr>
        <p:txBody>
          <a:bodyPr>
            <a:normAutofit/>
          </a:bodyPr>
          <a:lstStyle/>
          <a:p>
            <a:pPr algn="l"/>
            <a:r>
              <a:rPr lang="en-US" dirty="0">
                <a:solidFill>
                  <a:schemeClr val="bg1"/>
                </a:solidFill>
                <a:latin typeface="+mn-lt"/>
              </a:rPr>
              <a:t>Checkout 2.0 - M1</a:t>
            </a:r>
          </a:p>
        </p:txBody>
      </p:sp>
      <p:sp>
        <p:nvSpPr>
          <p:cNvPr id="3" name="Subtitle 2">
            <a:extLst>
              <a:ext uri="{FF2B5EF4-FFF2-40B4-BE49-F238E27FC236}">
                <a16:creationId xmlns:a16="http://schemas.microsoft.com/office/drawing/2014/main" id="{10AF01D7-C4E9-854F-9A7D-C3C59CB4EA90}"/>
              </a:ext>
            </a:extLst>
          </p:cNvPr>
          <p:cNvSpPr>
            <a:spLocks noGrp="1"/>
          </p:cNvSpPr>
          <p:nvPr>
            <p:ph type="subTitle" idx="1"/>
          </p:nvPr>
        </p:nvSpPr>
        <p:spPr>
          <a:xfrm>
            <a:off x="5277327" y="4156276"/>
            <a:ext cx="6274592" cy="2061645"/>
          </a:xfrm>
        </p:spPr>
        <p:txBody>
          <a:bodyPr>
            <a:normAutofit lnSpcReduction="10000"/>
          </a:bodyPr>
          <a:lstStyle/>
          <a:p>
            <a:pPr algn="l"/>
            <a:r>
              <a:rPr lang="en-US" dirty="0">
                <a:solidFill>
                  <a:schemeClr val="bg1"/>
                </a:solidFill>
                <a:latin typeface="+mj-lt"/>
              </a:rPr>
              <a:t>How do we decrease cart abandonment and increase order-handling comprehension? </a:t>
            </a:r>
          </a:p>
          <a:p>
            <a:pPr algn="l"/>
            <a:endParaRPr lang="en-US" dirty="0">
              <a:solidFill>
                <a:schemeClr val="bg1"/>
              </a:solidFill>
              <a:latin typeface="+mj-lt"/>
            </a:endParaRPr>
          </a:p>
          <a:p>
            <a:pPr algn="l"/>
            <a:r>
              <a:rPr lang="en-US" sz="1200" dirty="0">
                <a:solidFill>
                  <a:schemeClr val="bg1"/>
                </a:solidFill>
                <a:latin typeface="+mj-lt"/>
              </a:rPr>
              <a:t>UX Research | Unmoderated Usability Study - Formative 1.0 – JIRA Ticket: UER-2</a:t>
            </a:r>
          </a:p>
          <a:p>
            <a:pPr algn="l"/>
            <a:r>
              <a:rPr lang="en-US" sz="1200" dirty="0">
                <a:solidFill>
                  <a:schemeClr val="bg1"/>
                </a:solidFill>
                <a:latin typeface="+mj-lt"/>
              </a:rPr>
              <a:t>Senior UX Researcher, Dawn Procopio</a:t>
            </a:r>
          </a:p>
          <a:p>
            <a:pPr algn="l"/>
            <a:r>
              <a:rPr lang="en-US" sz="1200" dirty="0">
                <a:solidFill>
                  <a:schemeClr val="bg1"/>
                </a:solidFill>
                <a:latin typeface="+mj-lt"/>
              </a:rPr>
              <a:t>UX Design Initiative for Q4 – Originally Presented on October 18, 2021</a:t>
            </a:r>
          </a:p>
        </p:txBody>
      </p:sp>
    </p:spTree>
    <p:extLst>
      <p:ext uri="{BB962C8B-B14F-4D97-AF65-F5344CB8AC3E}">
        <p14:creationId xmlns:p14="http://schemas.microsoft.com/office/powerpoint/2010/main" val="173387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FC718D-A61A-B84F-8D1D-D47937A180C6}"/>
              </a:ext>
            </a:extLst>
          </p:cNvPr>
          <p:cNvSpPr/>
          <p:nvPr/>
        </p:nvSpPr>
        <p:spPr>
          <a:xfrm>
            <a:off x="7700573" y="-6310"/>
            <a:ext cx="1925142" cy="383059"/>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
        <p:nvSpPr>
          <p:cNvPr id="3" name="Rectangle 2">
            <a:extLst>
              <a:ext uri="{FF2B5EF4-FFF2-40B4-BE49-F238E27FC236}">
                <a16:creationId xmlns:a16="http://schemas.microsoft.com/office/drawing/2014/main" id="{7849380B-D36D-FF4B-B677-57865A31A00B}"/>
              </a:ext>
            </a:extLst>
          </p:cNvPr>
          <p:cNvSpPr/>
          <p:nvPr/>
        </p:nvSpPr>
        <p:spPr>
          <a:xfrm>
            <a:off x="0" y="-399"/>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4" name="Rectangle 3">
            <a:extLst>
              <a:ext uri="{FF2B5EF4-FFF2-40B4-BE49-F238E27FC236}">
                <a16:creationId xmlns:a16="http://schemas.microsoft.com/office/drawing/2014/main" id="{0FA85DF9-FBF3-C04B-A409-D898A128E24A}"/>
              </a:ext>
            </a:extLst>
          </p:cNvPr>
          <p:cNvSpPr/>
          <p:nvPr/>
        </p:nvSpPr>
        <p:spPr>
          <a:xfrm>
            <a:off x="1925144" y="-399"/>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ENGAGEMENT</a:t>
            </a:r>
          </a:p>
        </p:txBody>
      </p:sp>
      <p:sp>
        <p:nvSpPr>
          <p:cNvPr id="5" name="Rectangle 4">
            <a:extLst>
              <a:ext uri="{FF2B5EF4-FFF2-40B4-BE49-F238E27FC236}">
                <a16:creationId xmlns:a16="http://schemas.microsoft.com/office/drawing/2014/main" id="{24C80E74-52B0-7B4F-851A-CE4BCCE1F6AC}"/>
              </a:ext>
            </a:extLst>
          </p:cNvPr>
          <p:cNvSpPr/>
          <p:nvPr/>
        </p:nvSpPr>
        <p:spPr>
          <a:xfrm>
            <a:off x="3850286" y="-399"/>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
        <p:nvSpPr>
          <p:cNvPr id="6" name="Rectangle 5">
            <a:extLst>
              <a:ext uri="{FF2B5EF4-FFF2-40B4-BE49-F238E27FC236}">
                <a16:creationId xmlns:a16="http://schemas.microsoft.com/office/drawing/2014/main" id="{D34074F0-480A-3C43-BE8B-017E2E4F2C2C}"/>
              </a:ext>
            </a:extLst>
          </p:cNvPr>
          <p:cNvSpPr/>
          <p:nvPr/>
        </p:nvSpPr>
        <p:spPr>
          <a:xfrm>
            <a:off x="5775428" y="3698"/>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 NTION</a:t>
            </a:r>
          </a:p>
        </p:txBody>
      </p:sp>
      <p:sp>
        <p:nvSpPr>
          <p:cNvPr id="7" name="Title 1">
            <a:extLst>
              <a:ext uri="{FF2B5EF4-FFF2-40B4-BE49-F238E27FC236}">
                <a16:creationId xmlns:a16="http://schemas.microsoft.com/office/drawing/2014/main" id="{39521260-E420-B741-9EAA-51D87CF1563E}"/>
              </a:ext>
            </a:extLst>
          </p:cNvPr>
          <p:cNvSpPr txBox="1">
            <a:spLocks/>
          </p:cNvSpPr>
          <p:nvPr/>
        </p:nvSpPr>
        <p:spPr>
          <a:xfrm>
            <a:off x="838200" y="8848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Objective Task Success is strongly correlated to income (</a:t>
            </a:r>
            <a:r>
              <a:rPr lang="en-US" sz="4000" dirty="0">
                <a:solidFill>
                  <a:srgbClr val="00B0F0"/>
                </a:solidFill>
              </a:rPr>
              <a:t>p </a:t>
            </a:r>
            <a:r>
              <a:rPr lang="en-US" dirty="0">
                <a:solidFill>
                  <a:srgbClr val="00B0F0"/>
                </a:solidFill>
              </a:rPr>
              <a:t>&lt; 0.00001</a:t>
            </a:r>
            <a:r>
              <a:rPr lang="en-US" dirty="0"/>
              <a:t>)</a:t>
            </a:r>
            <a:endParaRPr lang="en-US" sz="4000" dirty="0"/>
          </a:p>
        </p:txBody>
      </p:sp>
      <p:pic>
        <p:nvPicPr>
          <p:cNvPr id="9" name="Picture 8" descr="Chart, box and whisker chart&#10;&#10;Description automatically generated">
            <a:extLst>
              <a:ext uri="{FF2B5EF4-FFF2-40B4-BE49-F238E27FC236}">
                <a16:creationId xmlns:a16="http://schemas.microsoft.com/office/drawing/2014/main" id="{6D16DBB9-6463-8241-A538-DD4D39221CA3}"/>
              </a:ext>
            </a:extLst>
          </p:cNvPr>
          <p:cNvPicPr>
            <a:picLocks noChangeAspect="1"/>
          </p:cNvPicPr>
          <p:nvPr/>
        </p:nvPicPr>
        <p:blipFill>
          <a:blip r:embed="rId3"/>
          <a:stretch>
            <a:fillRect/>
          </a:stretch>
        </p:blipFill>
        <p:spPr>
          <a:xfrm>
            <a:off x="574333" y="2580968"/>
            <a:ext cx="6896025" cy="3392174"/>
          </a:xfrm>
          <a:prstGeom prst="rect">
            <a:avLst/>
          </a:prstGeom>
        </p:spPr>
      </p:pic>
      <p:pic>
        <p:nvPicPr>
          <p:cNvPr id="11" name="Picture 10" descr="Table&#10;&#10;Description automatically generated">
            <a:extLst>
              <a:ext uri="{FF2B5EF4-FFF2-40B4-BE49-F238E27FC236}">
                <a16:creationId xmlns:a16="http://schemas.microsoft.com/office/drawing/2014/main" id="{CF103946-1778-4E42-8403-EB4FCC2E49A5}"/>
              </a:ext>
            </a:extLst>
          </p:cNvPr>
          <p:cNvPicPr>
            <a:picLocks noChangeAspect="1"/>
          </p:cNvPicPr>
          <p:nvPr/>
        </p:nvPicPr>
        <p:blipFill rotWithShape="1">
          <a:blip r:embed="rId4"/>
          <a:srcRect t="8847"/>
          <a:stretch/>
        </p:blipFill>
        <p:spPr>
          <a:xfrm>
            <a:off x="4768850" y="4401940"/>
            <a:ext cx="2654300" cy="1192366"/>
          </a:xfrm>
          <a:prstGeom prst="rect">
            <a:avLst/>
          </a:prstGeom>
        </p:spPr>
      </p:pic>
      <p:sp>
        <p:nvSpPr>
          <p:cNvPr id="12" name="TextBox 11">
            <a:extLst>
              <a:ext uri="{FF2B5EF4-FFF2-40B4-BE49-F238E27FC236}">
                <a16:creationId xmlns:a16="http://schemas.microsoft.com/office/drawing/2014/main" id="{E3F18B28-4AE6-D64A-AE5C-70A5432C3137}"/>
              </a:ext>
            </a:extLst>
          </p:cNvPr>
          <p:cNvSpPr txBox="1"/>
          <p:nvPr/>
        </p:nvSpPr>
        <p:spPr>
          <a:xfrm>
            <a:off x="7988293" y="2829807"/>
            <a:ext cx="3274141" cy="3416320"/>
          </a:xfrm>
          <a:prstGeom prst="rect">
            <a:avLst/>
          </a:prstGeom>
          <a:noFill/>
        </p:spPr>
        <p:txBody>
          <a:bodyPr wrap="square" rtlCol="0">
            <a:spAutoFit/>
          </a:bodyPr>
          <a:lstStyle/>
          <a:p>
            <a:r>
              <a:rPr lang="en-US" sz="2400" dirty="0"/>
              <a:t>Not only is annual household income very likely to to impact users in the real world, but it also accounts for a very </a:t>
            </a:r>
            <a:r>
              <a:rPr lang="en-US" sz="2400" b="1" dirty="0">
                <a:solidFill>
                  <a:srgbClr val="00B0F0"/>
                </a:solidFill>
              </a:rPr>
              <a:t>large effect (&gt; 0.9; threshold is &gt; 0.5). </a:t>
            </a:r>
          </a:p>
          <a:p>
            <a:endParaRPr lang="en-US" sz="2400" dirty="0"/>
          </a:p>
          <a:p>
            <a:endParaRPr lang="en-US" sz="2400" dirty="0"/>
          </a:p>
        </p:txBody>
      </p:sp>
    </p:spTree>
    <p:extLst>
      <p:ext uri="{BB962C8B-B14F-4D97-AF65-F5344CB8AC3E}">
        <p14:creationId xmlns:p14="http://schemas.microsoft.com/office/powerpoint/2010/main" val="3927699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AB65C8-BFD5-6D4E-AB2D-5E488D33D79A}"/>
              </a:ext>
            </a:extLst>
          </p:cNvPr>
          <p:cNvSpPr/>
          <p:nvPr/>
        </p:nvSpPr>
        <p:spPr>
          <a:xfrm>
            <a:off x="5437238" y="-289"/>
            <a:ext cx="6754762"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D0482A9-1B60-2349-9AC5-8DE9E38710B6}"/>
              </a:ext>
            </a:extLst>
          </p:cNvPr>
          <p:cNvSpPr/>
          <p:nvPr/>
        </p:nvSpPr>
        <p:spPr>
          <a:xfrm>
            <a:off x="387967" y="-289"/>
            <a:ext cx="1925142" cy="383059"/>
          </a:xfrm>
          <a:prstGeom prst="rect">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
        <p:nvSpPr>
          <p:cNvPr id="9" name="Title 1">
            <a:extLst>
              <a:ext uri="{FF2B5EF4-FFF2-40B4-BE49-F238E27FC236}">
                <a16:creationId xmlns:a16="http://schemas.microsoft.com/office/drawing/2014/main" id="{873149F1-5D4C-0C46-B1C1-3E9016021CB6}"/>
              </a:ext>
            </a:extLst>
          </p:cNvPr>
          <p:cNvSpPr txBox="1">
            <a:spLocks/>
          </p:cNvSpPr>
          <p:nvPr/>
        </p:nvSpPr>
        <p:spPr>
          <a:xfrm>
            <a:off x="387968" y="810793"/>
            <a:ext cx="4242516" cy="2175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B050"/>
                </a:solidFill>
              </a:rPr>
              <a:t>87% </a:t>
            </a:r>
            <a:r>
              <a:rPr lang="en-US" dirty="0"/>
              <a:t>adopted the first step in the checkout process. </a:t>
            </a:r>
          </a:p>
        </p:txBody>
      </p:sp>
      <p:pic>
        <p:nvPicPr>
          <p:cNvPr id="13" name="Picture 12" descr="Graphical user interface, application&#10;&#10;Description automatically generated">
            <a:extLst>
              <a:ext uri="{FF2B5EF4-FFF2-40B4-BE49-F238E27FC236}">
                <a16:creationId xmlns:a16="http://schemas.microsoft.com/office/drawing/2014/main" id="{D106CCBF-A16E-F842-9477-D13A24C4E065}"/>
              </a:ext>
            </a:extLst>
          </p:cNvPr>
          <p:cNvPicPr>
            <a:picLocks noChangeAspect="1"/>
          </p:cNvPicPr>
          <p:nvPr/>
        </p:nvPicPr>
        <p:blipFill>
          <a:blip r:embed="rId3"/>
          <a:stretch>
            <a:fillRect/>
          </a:stretch>
        </p:blipFill>
        <p:spPr>
          <a:xfrm>
            <a:off x="6429848" y="237775"/>
            <a:ext cx="1704198" cy="3190936"/>
          </a:xfrm>
          <a:prstGeom prst="rect">
            <a:avLst/>
          </a:prstGeom>
        </p:spPr>
      </p:pic>
      <p:pic>
        <p:nvPicPr>
          <p:cNvPr id="10" name="Picture 9">
            <a:extLst>
              <a:ext uri="{FF2B5EF4-FFF2-40B4-BE49-F238E27FC236}">
                <a16:creationId xmlns:a16="http://schemas.microsoft.com/office/drawing/2014/main" id="{E2785D09-EAD8-6D47-8693-D66FF89F0A9E}"/>
              </a:ext>
            </a:extLst>
          </p:cNvPr>
          <p:cNvPicPr>
            <a:picLocks noChangeAspect="1"/>
          </p:cNvPicPr>
          <p:nvPr/>
        </p:nvPicPr>
        <p:blipFill>
          <a:blip r:embed="rId4"/>
          <a:stretch>
            <a:fillRect/>
          </a:stretch>
        </p:blipFill>
        <p:spPr>
          <a:xfrm>
            <a:off x="8134046" y="191096"/>
            <a:ext cx="3251200" cy="6475230"/>
          </a:xfrm>
          <a:prstGeom prst="rect">
            <a:avLst/>
          </a:prstGeom>
        </p:spPr>
      </p:pic>
      <p:sp>
        <p:nvSpPr>
          <p:cNvPr id="15" name="Oval 14">
            <a:extLst>
              <a:ext uri="{FF2B5EF4-FFF2-40B4-BE49-F238E27FC236}">
                <a16:creationId xmlns:a16="http://schemas.microsoft.com/office/drawing/2014/main" id="{CB04B7C2-26AA-F647-9102-204FD6BED4FF}"/>
              </a:ext>
            </a:extLst>
          </p:cNvPr>
          <p:cNvSpPr>
            <a:spLocks noChangeAspect="1"/>
          </p:cNvSpPr>
          <p:nvPr/>
        </p:nvSpPr>
        <p:spPr>
          <a:xfrm flipH="1" flipV="1">
            <a:off x="6571718" y="3322008"/>
            <a:ext cx="37948" cy="39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CFE978-67DE-4948-8BDB-F4E993F5088F}"/>
              </a:ext>
            </a:extLst>
          </p:cNvPr>
          <p:cNvSpPr>
            <a:spLocks noChangeAspect="1"/>
          </p:cNvSpPr>
          <p:nvPr/>
        </p:nvSpPr>
        <p:spPr>
          <a:xfrm>
            <a:off x="7020092" y="3781541"/>
            <a:ext cx="74768" cy="776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136E04-8195-D244-B92B-1C39338A60FA}"/>
              </a:ext>
            </a:extLst>
          </p:cNvPr>
          <p:cNvSpPr>
            <a:spLocks noChangeAspect="1"/>
          </p:cNvSpPr>
          <p:nvPr/>
        </p:nvSpPr>
        <p:spPr>
          <a:xfrm>
            <a:off x="7344351" y="4102242"/>
            <a:ext cx="96185" cy="999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EB3B26E-5552-5543-A030-611B820BEECA}"/>
              </a:ext>
            </a:extLst>
          </p:cNvPr>
          <p:cNvSpPr>
            <a:spLocks noChangeAspect="1"/>
          </p:cNvSpPr>
          <p:nvPr/>
        </p:nvSpPr>
        <p:spPr>
          <a:xfrm>
            <a:off x="6799092" y="3552490"/>
            <a:ext cx="54375" cy="56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831A5A2-3755-AB4F-8793-1DDCA5283F6B}"/>
              </a:ext>
            </a:extLst>
          </p:cNvPr>
          <p:cNvSpPr>
            <a:spLocks noChangeAspect="1"/>
          </p:cNvSpPr>
          <p:nvPr/>
        </p:nvSpPr>
        <p:spPr>
          <a:xfrm>
            <a:off x="7841989" y="4587996"/>
            <a:ext cx="109886" cy="114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0CBA3D-AE82-A749-89AD-87E0099A67D4}"/>
              </a:ext>
            </a:extLst>
          </p:cNvPr>
          <p:cNvSpPr txBox="1"/>
          <p:nvPr/>
        </p:nvSpPr>
        <p:spPr>
          <a:xfrm>
            <a:off x="414576" y="2856250"/>
            <a:ext cx="3742083" cy="3170099"/>
          </a:xfrm>
          <a:prstGeom prst="rect">
            <a:avLst/>
          </a:prstGeom>
          <a:noFill/>
        </p:spPr>
        <p:txBody>
          <a:bodyPr wrap="square" rtlCol="0">
            <a:spAutoFit/>
          </a:bodyPr>
          <a:lstStyle/>
          <a:p>
            <a:r>
              <a:rPr lang="en-US" sz="2000" dirty="0"/>
              <a:t>13% of participants directly observed expressed hesitation or confusion. </a:t>
            </a:r>
            <a:r>
              <a:rPr lang="en-US" sz="2000" dirty="0">
                <a:solidFill>
                  <a:schemeClr val="accent4"/>
                </a:solidFill>
              </a:rPr>
              <a:t>Of those, all  were in the medium to low-income segment (50/50 split). </a:t>
            </a:r>
            <a:endParaRPr lang="en-US" sz="2000" dirty="0"/>
          </a:p>
          <a:p>
            <a:endParaRPr lang="en-US" sz="2000" dirty="0"/>
          </a:p>
          <a:p>
            <a:r>
              <a:rPr lang="en-US" sz="2000" dirty="0"/>
              <a:t>The next section shows the root cause analysis about why this might be the case for some participants. </a:t>
            </a:r>
          </a:p>
        </p:txBody>
      </p:sp>
    </p:spTree>
    <p:extLst>
      <p:ext uri="{BB962C8B-B14F-4D97-AF65-F5344CB8AC3E}">
        <p14:creationId xmlns:p14="http://schemas.microsoft.com/office/powerpoint/2010/main" val="3764606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AB65C8-BFD5-6D4E-AB2D-5E488D33D79A}"/>
              </a:ext>
            </a:extLst>
          </p:cNvPr>
          <p:cNvSpPr/>
          <p:nvPr/>
        </p:nvSpPr>
        <p:spPr>
          <a:xfrm>
            <a:off x="5437238" y="-289"/>
            <a:ext cx="6754762"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D0482A9-1B60-2349-9AC5-8DE9E38710B6}"/>
              </a:ext>
            </a:extLst>
          </p:cNvPr>
          <p:cNvSpPr/>
          <p:nvPr/>
        </p:nvSpPr>
        <p:spPr>
          <a:xfrm>
            <a:off x="387967" y="-289"/>
            <a:ext cx="1925142" cy="38305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ENGAGMENT</a:t>
            </a:r>
          </a:p>
        </p:txBody>
      </p:sp>
      <p:sp>
        <p:nvSpPr>
          <p:cNvPr id="9" name="Title 1">
            <a:extLst>
              <a:ext uri="{FF2B5EF4-FFF2-40B4-BE49-F238E27FC236}">
                <a16:creationId xmlns:a16="http://schemas.microsoft.com/office/drawing/2014/main" id="{873149F1-5D4C-0C46-B1C1-3E9016021CB6}"/>
              </a:ext>
            </a:extLst>
          </p:cNvPr>
          <p:cNvSpPr txBox="1">
            <a:spLocks/>
          </p:cNvSpPr>
          <p:nvPr/>
        </p:nvSpPr>
        <p:spPr>
          <a:xfrm>
            <a:off x="387968" y="810793"/>
            <a:ext cx="4646488" cy="2175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13" name="Picture 12" descr="Graphical user interface, application&#10;&#10;Description automatically generated">
            <a:extLst>
              <a:ext uri="{FF2B5EF4-FFF2-40B4-BE49-F238E27FC236}">
                <a16:creationId xmlns:a16="http://schemas.microsoft.com/office/drawing/2014/main" id="{D106CCBF-A16E-F842-9477-D13A24C4E065}"/>
              </a:ext>
            </a:extLst>
          </p:cNvPr>
          <p:cNvPicPr>
            <a:picLocks noChangeAspect="1"/>
          </p:cNvPicPr>
          <p:nvPr/>
        </p:nvPicPr>
        <p:blipFill>
          <a:blip r:embed="rId3"/>
          <a:stretch>
            <a:fillRect/>
          </a:stretch>
        </p:blipFill>
        <p:spPr>
          <a:xfrm>
            <a:off x="6429848" y="237775"/>
            <a:ext cx="1704198" cy="3190936"/>
          </a:xfrm>
          <a:prstGeom prst="rect">
            <a:avLst/>
          </a:prstGeom>
        </p:spPr>
      </p:pic>
      <p:sp>
        <p:nvSpPr>
          <p:cNvPr id="15" name="Oval 14">
            <a:extLst>
              <a:ext uri="{FF2B5EF4-FFF2-40B4-BE49-F238E27FC236}">
                <a16:creationId xmlns:a16="http://schemas.microsoft.com/office/drawing/2014/main" id="{CB04B7C2-26AA-F647-9102-204FD6BED4FF}"/>
              </a:ext>
            </a:extLst>
          </p:cNvPr>
          <p:cNvSpPr>
            <a:spLocks noChangeAspect="1"/>
          </p:cNvSpPr>
          <p:nvPr/>
        </p:nvSpPr>
        <p:spPr>
          <a:xfrm flipH="1" flipV="1">
            <a:off x="6571718" y="3322008"/>
            <a:ext cx="37948" cy="39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CFE978-67DE-4948-8BDB-F4E993F5088F}"/>
              </a:ext>
            </a:extLst>
          </p:cNvPr>
          <p:cNvSpPr>
            <a:spLocks noChangeAspect="1"/>
          </p:cNvSpPr>
          <p:nvPr/>
        </p:nvSpPr>
        <p:spPr>
          <a:xfrm>
            <a:off x="7020092" y="3781541"/>
            <a:ext cx="74768" cy="776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136E04-8195-D244-B92B-1C39338A60FA}"/>
              </a:ext>
            </a:extLst>
          </p:cNvPr>
          <p:cNvSpPr>
            <a:spLocks noChangeAspect="1"/>
          </p:cNvSpPr>
          <p:nvPr/>
        </p:nvSpPr>
        <p:spPr>
          <a:xfrm>
            <a:off x="7344351" y="4102242"/>
            <a:ext cx="96185" cy="999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EB3B26E-5552-5543-A030-611B820BEECA}"/>
              </a:ext>
            </a:extLst>
          </p:cNvPr>
          <p:cNvSpPr>
            <a:spLocks noChangeAspect="1"/>
          </p:cNvSpPr>
          <p:nvPr/>
        </p:nvSpPr>
        <p:spPr>
          <a:xfrm>
            <a:off x="6799092" y="3552490"/>
            <a:ext cx="54375" cy="56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831A5A2-3755-AB4F-8793-1DDCA5283F6B}"/>
              </a:ext>
            </a:extLst>
          </p:cNvPr>
          <p:cNvSpPr>
            <a:spLocks noChangeAspect="1"/>
          </p:cNvSpPr>
          <p:nvPr/>
        </p:nvSpPr>
        <p:spPr>
          <a:xfrm>
            <a:off x="7841989" y="4587996"/>
            <a:ext cx="109886" cy="114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B01E020-2751-B449-B62C-8717FCBD0850}"/>
              </a:ext>
            </a:extLst>
          </p:cNvPr>
          <p:cNvPicPr>
            <a:picLocks noChangeAspect="1"/>
          </p:cNvPicPr>
          <p:nvPr/>
        </p:nvPicPr>
        <p:blipFill>
          <a:blip r:embed="rId4"/>
          <a:stretch>
            <a:fillRect/>
          </a:stretch>
        </p:blipFill>
        <p:spPr>
          <a:xfrm>
            <a:off x="6508743" y="219846"/>
            <a:ext cx="1625303" cy="3237024"/>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25C8A60D-6798-304C-A9F9-817D8C960B9D}"/>
              </a:ext>
            </a:extLst>
          </p:cNvPr>
          <p:cNvPicPr>
            <a:picLocks noChangeAspect="1"/>
          </p:cNvPicPr>
          <p:nvPr/>
        </p:nvPicPr>
        <p:blipFill>
          <a:blip r:embed="rId5"/>
          <a:stretch>
            <a:fillRect/>
          </a:stretch>
        </p:blipFill>
        <p:spPr>
          <a:xfrm>
            <a:off x="8158585" y="191095"/>
            <a:ext cx="3252734" cy="6353139"/>
          </a:xfrm>
          <a:prstGeom prst="rect">
            <a:avLst/>
          </a:prstGeom>
        </p:spPr>
      </p:pic>
      <p:sp>
        <p:nvSpPr>
          <p:cNvPr id="6" name="Down Arrow 5">
            <a:extLst>
              <a:ext uri="{FF2B5EF4-FFF2-40B4-BE49-F238E27FC236}">
                <a16:creationId xmlns:a16="http://schemas.microsoft.com/office/drawing/2014/main" id="{4A613C34-19AF-0448-AD07-7BBD0D593706}"/>
              </a:ext>
            </a:extLst>
          </p:cNvPr>
          <p:cNvSpPr/>
          <p:nvPr/>
        </p:nvSpPr>
        <p:spPr>
          <a:xfrm rot="8259763">
            <a:off x="7679601" y="3181759"/>
            <a:ext cx="376931" cy="593102"/>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783AA6BF-7001-2A4D-9DE2-A27ACA80EEE9}"/>
              </a:ext>
            </a:extLst>
          </p:cNvPr>
          <p:cNvSpPr txBox="1">
            <a:spLocks/>
          </p:cNvSpPr>
          <p:nvPr/>
        </p:nvSpPr>
        <p:spPr>
          <a:xfrm>
            <a:off x="302329" y="810792"/>
            <a:ext cx="4076833" cy="2175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000"/>
                </a:solidFill>
              </a:rPr>
              <a:t>43% </a:t>
            </a:r>
            <a:r>
              <a:rPr lang="en-US" dirty="0"/>
              <a:t>of participants abandoned the order summary page.</a:t>
            </a:r>
          </a:p>
        </p:txBody>
      </p:sp>
      <p:sp>
        <p:nvSpPr>
          <p:cNvPr id="8" name="TextBox 7">
            <a:extLst>
              <a:ext uri="{FF2B5EF4-FFF2-40B4-BE49-F238E27FC236}">
                <a16:creationId xmlns:a16="http://schemas.microsoft.com/office/drawing/2014/main" id="{6DFBA170-EC37-A149-9205-BCDD4D7A1FEE}"/>
              </a:ext>
            </a:extLst>
          </p:cNvPr>
          <p:cNvSpPr txBox="1"/>
          <p:nvPr/>
        </p:nvSpPr>
        <p:spPr>
          <a:xfrm>
            <a:off x="302329" y="4102242"/>
            <a:ext cx="4456839" cy="3108543"/>
          </a:xfrm>
          <a:prstGeom prst="rect">
            <a:avLst/>
          </a:prstGeom>
          <a:noFill/>
        </p:spPr>
        <p:txBody>
          <a:bodyPr wrap="square" rtlCol="0">
            <a:spAutoFit/>
          </a:bodyPr>
          <a:lstStyle/>
          <a:p>
            <a:r>
              <a:rPr lang="en-US" sz="1400" dirty="0"/>
              <a:t>However</a:t>
            </a:r>
            <a:r>
              <a:rPr lang="en-US" sz="1400" b="1" dirty="0"/>
              <a:t>, this didn’t always lead to failing to checkout. </a:t>
            </a:r>
            <a:r>
              <a:rPr lang="en-US" sz="1400" dirty="0"/>
              <a:t>Most indicated that they would “cancel” or not purchase the tickets in that moment because that’s not why they hit checkout in the first place. </a:t>
            </a:r>
          </a:p>
          <a:p>
            <a:endParaRPr lang="en-US" sz="1400" dirty="0"/>
          </a:p>
          <a:p>
            <a:r>
              <a:rPr lang="en-US" sz="1400" dirty="0"/>
              <a:t>Some participants looked for a way back to double check what they saw. A few wanted to go back to choose a different ticket. </a:t>
            </a:r>
          </a:p>
          <a:p>
            <a:endParaRPr lang="en-US" sz="1400" dirty="0">
              <a:solidFill>
                <a:schemeClr val="accent4"/>
              </a:solidFill>
            </a:endParaRPr>
          </a:p>
          <a:p>
            <a:r>
              <a:rPr lang="en-US" sz="1400" dirty="0">
                <a:solidFill>
                  <a:schemeClr val="accent2"/>
                </a:solidFill>
              </a:rPr>
              <a:t>56% decided to come back or stay, and consequently sacrifice their original intentions. </a:t>
            </a:r>
          </a:p>
          <a:p>
            <a:endParaRPr lang="en-US" sz="1400" dirty="0"/>
          </a:p>
          <a:p>
            <a:endParaRPr lang="en-US" sz="1400" dirty="0"/>
          </a:p>
          <a:p>
            <a:endParaRPr lang="en-US" sz="1400" dirty="0"/>
          </a:p>
        </p:txBody>
      </p:sp>
    </p:spTree>
    <p:extLst>
      <p:ext uri="{BB962C8B-B14F-4D97-AF65-F5344CB8AC3E}">
        <p14:creationId xmlns:p14="http://schemas.microsoft.com/office/powerpoint/2010/main" val="228885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AB65C8-BFD5-6D4E-AB2D-5E488D33D79A}"/>
              </a:ext>
            </a:extLst>
          </p:cNvPr>
          <p:cNvSpPr/>
          <p:nvPr/>
        </p:nvSpPr>
        <p:spPr>
          <a:xfrm>
            <a:off x="5437238" y="-289"/>
            <a:ext cx="6754762"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D0482A9-1B60-2349-9AC5-8DE9E38710B6}"/>
              </a:ext>
            </a:extLst>
          </p:cNvPr>
          <p:cNvSpPr/>
          <p:nvPr/>
        </p:nvSpPr>
        <p:spPr>
          <a:xfrm>
            <a:off x="387967" y="-289"/>
            <a:ext cx="1925142" cy="38305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ENGAGMENT</a:t>
            </a:r>
          </a:p>
        </p:txBody>
      </p:sp>
      <p:sp>
        <p:nvSpPr>
          <p:cNvPr id="9" name="Title 1">
            <a:extLst>
              <a:ext uri="{FF2B5EF4-FFF2-40B4-BE49-F238E27FC236}">
                <a16:creationId xmlns:a16="http://schemas.microsoft.com/office/drawing/2014/main" id="{873149F1-5D4C-0C46-B1C1-3E9016021CB6}"/>
              </a:ext>
            </a:extLst>
          </p:cNvPr>
          <p:cNvSpPr txBox="1">
            <a:spLocks/>
          </p:cNvSpPr>
          <p:nvPr/>
        </p:nvSpPr>
        <p:spPr>
          <a:xfrm>
            <a:off x="387968" y="810793"/>
            <a:ext cx="4646488" cy="2175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15" name="Oval 14">
            <a:extLst>
              <a:ext uri="{FF2B5EF4-FFF2-40B4-BE49-F238E27FC236}">
                <a16:creationId xmlns:a16="http://schemas.microsoft.com/office/drawing/2014/main" id="{CB04B7C2-26AA-F647-9102-204FD6BED4FF}"/>
              </a:ext>
            </a:extLst>
          </p:cNvPr>
          <p:cNvSpPr>
            <a:spLocks noChangeAspect="1"/>
          </p:cNvSpPr>
          <p:nvPr/>
        </p:nvSpPr>
        <p:spPr>
          <a:xfrm flipH="1" flipV="1">
            <a:off x="6571718" y="3322008"/>
            <a:ext cx="37948" cy="39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CFE978-67DE-4948-8BDB-F4E993F5088F}"/>
              </a:ext>
            </a:extLst>
          </p:cNvPr>
          <p:cNvSpPr>
            <a:spLocks noChangeAspect="1"/>
          </p:cNvSpPr>
          <p:nvPr/>
        </p:nvSpPr>
        <p:spPr>
          <a:xfrm>
            <a:off x="7020092" y="3781541"/>
            <a:ext cx="74768" cy="776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136E04-8195-D244-B92B-1C39338A60FA}"/>
              </a:ext>
            </a:extLst>
          </p:cNvPr>
          <p:cNvSpPr>
            <a:spLocks noChangeAspect="1"/>
          </p:cNvSpPr>
          <p:nvPr/>
        </p:nvSpPr>
        <p:spPr>
          <a:xfrm>
            <a:off x="7344351" y="4102242"/>
            <a:ext cx="96185" cy="999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EB3B26E-5552-5543-A030-611B820BEECA}"/>
              </a:ext>
            </a:extLst>
          </p:cNvPr>
          <p:cNvSpPr>
            <a:spLocks noChangeAspect="1"/>
          </p:cNvSpPr>
          <p:nvPr/>
        </p:nvSpPr>
        <p:spPr>
          <a:xfrm>
            <a:off x="6799092" y="3552490"/>
            <a:ext cx="54375" cy="56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831A5A2-3755-AB4F-8793-1DDCA5283F6B}"/>
              </a:ext>
            </a:extLst>
          </p:cNvPr>
          <p:cNvSpPr>
            <a:spLocks noChangeAspect="1"/>
          </p:cNvSpPr>
          <p:nvPr/>
        </p:nvSpPr>
        <p:spPr>
          <a:xfrm>
            <a:off x="7841989" y="4587996"/>
            <a:ext cx="109886" cy="114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Graphical user interface, application&#10;&#10;Description automatically generated">
            <a:extLst>
              <a:ext uri="{FF2B5EF4-FFF2-40B4-BE49-F238E27FC236}">
                <a16:creationId xmlns:a16="http://schemas.microsoft.com/office/drawing/2014/main" id="{25C8A60D-6798-304C-A9F9-817D8C960B9D}"/>
              </a:ext>
            </a:extLst>
          </p:cNvPr>
          <p:cNvPicPr>
            <a:picLocks noChangeAspect="1"/>
          </p:cNvPicPr>
          <p:nvPr/>
        </p:nvPicPr>
        <p:blipFill>
          <a:blip r:embed="rId3"/>
          <a:stretch>
            <a:fillRect/>
          </a:stretch>
        </p:blipFill>
        <p:spPr>
          <a:xfrm>
            <a:off x="6535646" y="290769"/>
            <a:ext cx="1532105" cy="2992459"/>
          </a:xfrm>
          <a:prstGeom prst="rect">
            <a:avLst/>
          </a:prstGeom>
        </p:spPr>
      </p:pic>
      <p:sp>
        <p:nvSpPr>
          <p:cNvPr id="24" name="Title 1">
            <a:extLst>
              <a:ext uri="{FF2B5EF4-FFF2-40B4-BE49-F238E27FC236}">
                <a16:creationId xmlns:a16="http://schemas.microsoft.com/office/drawing/2014/main" id="{783AA6BF-7001-2A4D-9DE2-A27ACA80EEE9}"/>
              </a:ext>
            </a:extLst>
          </p:cNvPr>
          <p:cNvSpPr txBox="1">
            <a:spLocks/>
          </p:cNvSpPr>
          <p:nvPr/>
        </p:nvSpPr>
        <p:spPr>
          <a:xfrm>
            <a:off x="294445" y="557564"/>
            <a:ext cx="3968273" cy="2175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FF0000"/>
                </a:solidFill>
              </a:rPr>
              <a:t>6% </a:t>
            </a:r>
            <a:r>
              <a:rPr lang="en-US" sz="3000" dirty="0"/>
              <a:t>of participants recognized that they could use Klarna to meet their price expectations and successfully checkout. </a:t>
            </a:r>
          </a:p>
        </p:txBody>
      </p:sp>
      <p:sp>
        <p:nvSpPr>
          <p:cNvPr id="8" name="TextBox 7">
            <a:extLst>
              <a:ext uri="{FF2B5EF4-FFF2-40B4-BE49-F238E27FC236}">
                <a16:creationId xmlns:a16="http://schemas.microsoft.com/office/drawing/2014/main" id="{6DFBA170-EC37-A149-9205-BCDD4D7A1FEE}"/>
              </a:ext>
            </a:extLst>
          </p:cNvPr>
          <p:cNvSpPr txBox="1"/>
          <p:nvPr/>
        </p:nvSpPr>
        <p:spPr>
          <a:xfrm>
            <a:off x="322122" y="3307605"/>
            <a:ext cx="4744784" cy="2800767"/>
          </a:xfrm>
          <a:prstGeom prst="rect">
            <a:avLst/>
          </a:prstGeom>
          <a:noFill/>
        </p:spPr>
        <p:txBody>
          <a:bodyPr wrap="square" rtlCol="0">
            <a:spAutoFit/>
          </a:bodyPr>
          <a:lstStyle/>
          <a:p>
            <a:r>
              <a:rPr lang="en-US" sz="1600" dirty="0"/>
              <a:t>After realizing that the price was higher than the task scenario allowance the some users closed the drawer in hopes that they could find a  way to lower the price.</a:t>
            </a:r>
          </a:p>
          <a:p>
            <a:endParaRPr lang="en-US" sz="1600" dirty="0"/>
          </a:p>
          <a:p>
            <a:r>
              <a:rPr lang="en-US" sz="1600" dirty="0"/>
              <a:t>When they tapped on Klarna they verbalized their price lowering expectation with Klarna. </a:t>
            </a:r>
          </a:p>
          <a:p>
            <a:endParaRPr lang="en-US" sz="1600" dirty="0"/>
          </a:p>
          <a:p>
            <a:r>
              <a:rPr lang="en-US" sz="1600" dirty="0"/>
              <a:t>This just happened to be only people in the high income segment. </a:t>
            </a:r>
          </a:p>
          <a:p>
            <a:endParaRPr lang="en-US" sz="1600" dirty="0"/>
          </a:p>
          <a:p>
            <a:endParaRPr lang="en-US" sz="1600" dirty="0"/>
          </a:p>
        </p:txBody>
      </p:sp>
      <p:pic>
        <p:nvPicPr>
          <p:cNvPr id="20" name="Picture 19">
            <a:extLst>
              <a:ext uri="{FF2B5EF4-FFF2-40B4-BE49-F238E27FC236}">
                <a16:creationId xmlns:a16="http://schemas.microsoft.com/office/drawing/2014/main" id="{1FC6DB9A-6020-4946-867A-FFE86D118B0E}"/>
              </a:ext>
            </a:extLst>
          </p:cNvPr>
          <p:cNvPicPr>
            <a:picLocks noChangeAspect="1"/>
          </p:cNvPicPr>
          <p:nvPr/>
        </p:nvPicPr>
        <p:blipFill>
          <a:blip r:embed="rId4"/>
          <a:stretch>
            <a:fillRect/>
          </a:stretch>
        </p:blipFill>
        <p:spPr>
          <a:xfrm>
            <a:off x="8114478" y="-289"/>
            <a:ext cx="3607498" cy="6812031"/>
          </a:xfrm>
          <a:prstGeom prst="rect">
            <a:avLst/>
          </a:prstGeom>
        </p:spPr>
      </p:pic>
      <p:sp>
        <p:nvSpPr>
          <p:cNvPr id="3" name="Rectangle 2">
            <a:extLst>
              <a:ext uri="{FF2B5EF4-FFF2-40B4-BE49-F238E27FC236}">
                <a16:creationId xmlns:a16="http://schemas.microsoft.com/office/drawing/2014/main" id="{CF6F6F32-1EE3-8044-8D3F-385DE0E44515}"/>
              </a:ext>
            </a:extLst>
          </p:cNvPr>
          <p:cNvSpPr/>
          <p:nvPr/>
        </p:nvSpPr>
        <p:spPr>
          <a:xfrm>
            <a:off x="10367682" y="3781541"/>
            <a:ext cx="887506" cy="806455"/>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E5FD6B8-DD9C-5B47-B5CB-B0C55BC4C2D8}"/>
              </a:ext>
            </a:extLst>
          </p:cNvPr>
          <p:cNvSpPr txBox="1"/>
          <p:nvPr/>
        </p:nvSpPr>
        <p:spPr>
          <a:xfrm>
            <a:off x="322122" y="5631318"/>
            <a:ext cx="4408919" cy="954107"/>
          </a:xfrm>
          <a:prstGeom prst="rect">
            <a:avLst/>
          </a:prstGeom>
          <a:noFill/>
        </p:spPr>
        <p:txBody>
          <a:bodyPr wrap="square" rtlCol="0">
            <a:spAutoFit/>
          </a:bodyPr>
          <a:lstStyle/>
          <a:p>
            <a:r>
              <a:rPr lang="en-US" sz="1400" b="1" dirty="0">
                <a:solidFill>
                  <a:schemeClr val="accent4"/>
                </a:solidFill>
              </a:rPr>
              <a:t>This was also the only way to satisfy the task scenario. Future research may consider engagement with Klarna as the only true definition of task success. </a:t>
            </a:r>
          </a:p>
          <a:p>
            <a:endParaRPr lang="en-US" sz="1400" dirty="0"/>
          </a:p>
        </p:txBody>
      </p:sp>
    </p:spTree>
    <p:extLst>
      <p:ext uri="{BB962C8B-B14F-4D97-AF65-F5344CB8AC3E}">
        <p14:creationId xmlns:p14="http://schemas.microsoft.com/office/powerpoint/2010/main" val="143942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AB65C8-BFD5-6D4E-AB2D-5E488D33D79A}"/>
              </a:ext>
            </a:extLst>
          </p:cNvPr>
          <p:cNvSpPr/>
          <p:nvPr/>
        </p:nvSpPr>
        <p:spPr>
          <a:xfrm>
            <a:off x="5437238" y="-289"/>
            <a:ext cx="6754762"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D0482A9-1B60-2349-9AC5-8DE9E38710B6}"/>
              </a:ext>
            </a:extLst>
          </p:cNvPr>
          <p:cNvSpPr/>
          <p:nvPr/>
        </p:nvSpPr>
        <p:spPr>
          <a:xfrm>
            <a:off x="387967" y="-289"/>
            <a:ext cx="1925142" cy="38305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ENGAGMENT</a:t>
            </a:r>
          </a:p>
        </p:txBody>
      </p:sp>
      <p:sp>
        <p:nvSpPr>
          <p:cNvPr id="9" name="Title 1">
            <a:extLst>
              <a:ext uri="{FF2B5EF4-FFF2-40B4-BE49-F238E27FC236}">
                <a16:creationId xmlns:a16="http://schemas.microsoft.com/office/drawing/2014/main" id="{873149F1-5D4C-0C46-B1C1-3E9016021CB6}"/>
              </a:ext>
            </a:extLst>
          </p:cNvPr>
          <p:cNvSpPr txBox="1">
            <a:spLocks/>
          </p:cNvSpPr>
          <p:nvPr/>
        </p:nvSpPr>
        <p:spPr>
          <a:xfrm>
            <a:off x="387968" y="810793"/>
            <a:ext cx="4646488" cy="2175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15" name="Oval 14">
            <a:extLst>
              <a:ext uri="{FF2B5EF4-FFF2-40B4-BE49-F238E27FC236}">
                <a16:creationId xmlns:a16="http://schemas.microsoft.com/office/drawing/2014/main" id="{CB04B7C2-26AA-F647-9102-204FD6BED4FF}"/>
              </a:ext>
            </a:extLst>
          </p:cNvPr>
          <p:cNvSpPr>
            <a:spLocks noChangeAspect="1"/>
          </p:cNvSpPr>
          <p:nvPr/>
        </p:nvSpPr>
        <p:spPr>
          <a:xfrm flipH="1" flipV="1">
            <a:off x="6571718" y="3322008"/>
            <a:ext cx="37948" cy="39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CFE978-67DE-4948-8BDB-F4E993F5088F}"/>
              </a:ext>
            </a:extLst>
          </p:cNvPr>
          <p:cNvSpPr>
            <a:spLocks noChangeAspect="1"/>
          </p:cNvSpPr>
          <p:nvPr/>
        </p:nvSpPr>
        <p:spPr>
          <a:xfrm>
            <a:off x="7020092" y="3781541"/>
            <a:ext cx="74768" cy="776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136E04-8195-D244-B92B-1C39338A60FA}"/>
              </a:ext>
            </a:extLst>
          </p:cNvPr>
          <p:cNvSpPr>
            <a:spLocks noChangeAspect="1"/>
          </p:cNvSpPr>
          <p:nvPr/>
        </p:nvSpPr>
        <p:spPr>
          <a:xfrm>
            <a:off x="7344351" y="4102242"/>
            <a:ext cx="96185" cy="999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EB3B26E-5552-5543-A030-611B820BEECA}"/>
              </a:ext>
            </a:extLst>
          </p:cNvPr>
          <p:cNvSpPr>
            <a:spLocks noChangeAspect="1"/>
          </p:cNvSpPr>
          <p:nvPr/>
        </p:nvSpPr>
        <p:spPr>
          <a:xfrm>
            <a:off x="6799092" y="3552490"/>
            <a:ext cx="54375" cy="56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831A5A2-3755-AB4F-8793-1DDCA5283F6B}"/>
              </a:ext>
            </a:extLst>
          </p:cNvPr>
          <p:cNvSpPr>
            <a:spLocks noChangeAspect="1"/>
          </p:cNvSpPr>
          <p:nvPr/>
        </p:nvSpPr>
        <p:spPr>
          <a:xfrm>
            <a:off x="7841989" y="4587996"/>
            <a:ext cx="109886" cy="114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783AA6BF-7001-2A4D-9DE2-A27ACA80EEE9}"/>
              </a:ext>
            </a:extLst>
          </p:cNvPr>
          <p:cNvSpPr txBox="1">
            <a:spLocks/>
          </p:cNvSpPr>
          <p:nvPr/>
        </p:nvSpPr>
        <p:spPr>
          <a:xfrm>
            <a:off x="294445" y="557564"/>
            <a:ext cx="3968273" cy="15939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26% </a:t>
            </a:r>
            <a:r>
              <a:rPr lang="en-US" sz="3600" dirty="0"/>
              <a:t>of participants clicked on the electronic transfer pink question: </a:t>
            </a:r>
            <a:r>
              <a:rPr lang="en-US" sz="3600" dirty="0">
                <a:solidFill>
                  <a:srgbClr val="CE3199"/>
                </a:solidFill>
              </a:rPr>
              <a:t>How will I receive my tickets?</a:t>
            </a:r>
          </a:p>
          <a:p>
            <a:endParaRPr lang="en-US" sz="3600" dirty="0"/>
          </a:p>
        </p:txBody>
      </p:sp>
      <p:sp>
        <p:nvSpPr>
          <p:cNvPr id="8" name="TextBox 7">
            <a:extLst>
              <a:ext uri="{FF2B5EF4-FFF2-40B4-BE49-F238E27FC236}">
                <a16:creationId xmlns:a16="http://schemas.microsoft.com/office/drawing/2014/main" id="{6DFBA170-EC37-A149-9205-BCDD4D7A1FEE}"/>
              </a:ext>
            </a:extLst>
          </p:cNvPr>
          <p:cNvSpPr txBox="1"/>
          <p:nvPr/>
        </p:nvSpPr>
        <p:spPr>
          <a:xfrm>
            <a:off x="294445" y="3871913"/>
            <a:ext cx="4646488" cy="2308324"/>
          </a:xfrm>
          <a:prstGeom prst="rect">
            <a:avLst/>
          </a:prstGeom>
          <a:noFill/>
        </p:spPr>
        <p:txBody>
          <a:bodyPr wrap="square" rtlCol="0">
            <a:spAutoFit/>
          </a:bodyPr>
          <a:lstStyle/>
          <a:p>
            <a:r>
              <a:rPr lang="en-US" sz="1600" dirty="0"/>
              <a:t>Most participants clicked here </a:t>
            </a:r>
            <a:r>
              <a:rPr lang="en-US" sz="1600" b="1" dirty="0"/>
              <a:t>to search for more ways to reduce their total ticket price- </a:t>
            </a:r>
            <a:r>
              <a:rPr lang="en-US" sz="1600" dirty="0"/>
              <a:t>not to get more information about electronic transfer. </a:t>
            </a:r>
          </a:p>
          <a:p>
            <a:endParaRPr lang="en-US" sz="1600" dirty="0"/>
          </a:p>
          <a:p>
            <a:r>
              <a:rPr lang="en-US" sz="1600" u="sng" dirty="0">
                <a:solidFill>
                  <a:srgbClr val="FF0000"/>
                </a:solidFill>
              </a:rPr>
              <a:t>57% </a:t>
            </a:r>
            <a:r>
              <a:rPr lang="en-US" sz="1600" u="sng" dirty="0"/>
              <a:t>of eligible participants did not click this information. </a:t>
            </a:r>
          </a:p>
          <a:p>
            <a:endParaRPr lang="en-US" sz="1600" dirty="0"/>
          </a:p>
          <a:p>
            <a:r>
              <a:rPr lang="en-US" sz="1600" dirty="0"/>
              <a:t>This was split almost evenly between all income segments.</a:t>
            </a:r>
          </a:p>
        </p:txBody>
      </p:sp>
      <p:pic>
        <p:nvPicPr>
          <p:cNvPr id="20" name="Picture 19">
            <a:extLst>
              <a:ext uri="{FF2B5EF4-FFF2-40B4-BE49-F238E27FC236}">
                <a16:creationId xmlns:a16="http://schemas.microsoft.com/office/drawing/2014/main" id="{1FC6DB9A-6020-4946-867A-FFE86D118B0E}"/>
              </a:ext>
            </a:extLst>
          </p:cNvPr>
          <p:cNvPicPr>
            <a:picLocks noChangeAspect="1"/>
          </p:cNvPicPr>
          <p:nvPr/>
        </p:nvPicPr>
        <p:blipFill>
          <a:blip r:embed="rId3"/>
          <a:stretch>
            <a:fillRect/>
          </a:stretch>
        </p:blipFill>
        <p:spPr>
          <a:xfrm>
            <a:off x="6535646" y="400647"/>
            <a:ext cx="1532644" cy="2894089"/>
          </a:xfrm>
          <a:prstGeom prst="rect">
            <a:avLst/>
          </a:prstGeom>
        </p:spPr>
      </p:pic>
      <p:pic>
        <p:nvPicPr>
          <p:cNvPr id="21" name="Picture 20" descr="Graphical user interface, application, Teams&#10;&#10;Description automatically generated">
            <a:extLst>
              <a:ext uri="{FF2B5EF4-FFF2-40B4-BE49-F238E27FC236}">
                <a16:creationId xmlns:a16="http://schemas.microsoft.com/office/drawing/2014/main" id="{11B9815C-5DCB-1B4A-A2CC-37FD68C1C756}"/>
              </a:ext>
            </a:extLst>
          </p:cNvPr>
          <p:cNvPicPr>
            <a:picLocks noChangeAspect="1"/>
          </p:cNvPicPr>
          <p:nvPr/>
        </p:nvPicPr>
        <p:blipFill>
          <a:blip r:embed="rId4"/>
          <a:stretch>
            <a:fillRect/>
          </a:stretch>
        </p:blipFill>
        <p:spPr>
          <a:xfrm>
            <a:off x="8133682" y="0"/>
            <a:ext cx="3663994" cy="6858000"/>
          </a:xfrm>
          <a:prstGeom prst="rect">
            <a:avLst/>
          </a:prstGeom>
        </p:spPr>
      </p:pic>
      <p:cxnSp>
        <p:nvCxnSpPr>
          <p:cNvPr id="5" name="Straight Arrow Connector 4">
            <a:extLst>
              <a:ext uri="{FF2B5EF4-FFF2-40B4-BE49-F238E27FC236}">
                <a16:creationId xmlns:a16="http://schemas.microsoft.com/office/drawing/2014/main" id="{94F7E0C4-9FBE-7E43-9FC1-16DEC2472435}"/>
              </a:ext>
            </a:extLst>
          </p:cNvPr>
          <p:cNvCxnSpPr>
            <a:cxnSpLocks/>
          </p:cNvCxnSpPr>
          <p:nvPr/>
        </p:nvCxnSpPr>
        <p:spPr>
          <a:xfrm flipV="1">
            <a:off x="3657600" y="2686050"/>
            <a:ext cx="4629150" cy="69708"/>
          </a:xfrm>
          <a:prstGeom prst="straightConnector1">
            <a:avLst/>
          </a:prstGeom>
          <a:ln w="76200">
            <a:solidFill>
              <a:srgbClr val="CE31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95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AB65C8-BFD5-6D4E-AB2D-5E488D33D79A}"/>
              </a:ext>
            </a:extLst>
          </p:cNvPr>
          <p:cNvSpPr/>
          <p:nvPr/>
        </p:nvSpPr>
        <p:spPr>
          <a:xfrm>
            <a:off x="5437238" y="-289"/>
            <a:ext cx="6754762"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D0482A9-1B60-2349-9AC5-8DE9E38710B6}"/>
              </a:ext>
            </a:extLst>
          </p:cNvPr>
          <p:cNvSpPr/>
          <p:nvPr/>
        </p:nvSpPr>
        <p:spPr>
          <a:xfrm>
            <a:off x="387967" y="-289"/>
            <a:ext cx="1925142" cy="38305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ENGAGMENT</a:t>
            </a:r>
          </a:p>
        </p:txBody>
      </p:sp>
      <p:sp>
        <p:nvSpPr>
          <p:cNvPr id="9" name="Title 1">
            <a:extLst>
              <a:ext uri="{FF2B5EF4-FFF2-40B4-BE49-F238E27FC236}">
                <a16:creationId xmlns:a16="http://schemas.microsoft.com/office/drawing/2014/main" id="{873149F1-5D4C-0C46-B1C1-3E9016021CB6}"/>
              </a:ext>
            </a:extLst>
          </p:cNvPr>
          <p:cNvSpPr txBox="1">
            <a:spLocks/>
          </p:cNvSpPr>
          <p:nvPr/>
        </p:nvSpPr>
        <p:spPr>
          <a:xfrm>
            <a:off x="387968" y="810793"/>
            <a:ext cx="4646488" cy="2175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15" name="Oval 14">
            <a:extLst>
              <a:ext uri="{FF2B5EF4-FFF2-40B4-BE49-F238E27FC236}">
                <a16:creationId xmlns:a16="http://schemas.microsoft.com/office/drawing/2014/main" id="{CB04B7C2-26AA-F647-9102-204FD6BED4FF}"/>
              </a:ext>
            </a:extLst>
          </p:cNvPr>
          <p:cNvSpPr>
            <a:spLocks noChangeAspect="1"/>
          </p:cNvSpPr>
          <p:nvPr/>
        </p:nvSpPr>
        <p:spPr>
          <a:xfrm flipH="1" flipV="1">
            <a:off x="6571718" y="3322008"/>
            <a:ext cx="37948" cy="39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CFE978-67DE-4948-8BDB-F4E993F5088F}"/>
              </a:ext>
            </a:extLst>
          </p:cNvPr>
          <p:cNvSpPr>
            <a:spLocks noChangeAspect="1"/>
          </p:cNvSpPr>
          <p:nvPr/>
        </p:nvSpPr>
        <p:spPr>
          <a:xfrm>
            <a:off x="7020092" y="3781541"/>
            <a:ext cx="74768" cy="776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136E04-8195-D244-B92B-1C39338A60FA}"/>
              </a:ext>
            </a:extLst>
          </p:cNvPr>
          <p:cNvSpPr>
            <a:spLocks noChangeAspect="1"/>
          </p:cNvSpPr>
          <p:nvPr/>
        </p:nvSpPr>
        <p:spPr>
          <a:xfrm>
            <a:off x="7344351" y="4102242"/>
            <a:ext cx="96185" cy="999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EB3B26E-5552-5543-A030-611B820BEECA}"/>
              </a:ext>
            </a:extLst>
          </p:cNvPr>
          <p:cNvSpPr>
            <a:spLocks noChangeAspect="1"/>
          </p:cNvSpPr>
          <p:nvPr/>
        </p:nvSpPr>
        <p:spPr>
          <a:xfrm>
            <a:off x="6799092" y="3552490"/>
            <a:ext cx="54375" cy="56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831A5A2-3755-AB4F-8793-1DDCA5283F6B}"/>
              </a:ext>
            </a:extLst>
          </p:cNvPr>
          <p:cNvSpPr>
            <a:spLocks noChangeAspect="1"/>
          </p:cNvSpPr>
          <p:nvPr/>
        </p:nvSpPr>
        <p:spPr>
          <a:xfrm>
            <a:off x="7841989" y="4587996"/>
            <a:ext cx="109886" cy="114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783AA6BF-7001-2A4D-9DE2-A27ACA80EEE9}"/>
              </a:ext>
            </a:extLst>
          </p:cNvPr>
          <p:cNvSpPr txBox="1">
            <a:spLocks/>
          </p:cNvSpPr>
          <p:nvPr/>
        </p:nvSpPr>
        <p:spPr>
          <a:xfrm>
            <a:off x="387967" y="708198"/>
            <a:ext cx="3968273" cy="2175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FF0000"/>
                </a:solidFill>
              </a:rPr>
              <a:t>40% </a:t>
            </a:r>
            <a:r>
              <a:rPr lang="en-US" sz="3600" dirty="0"/>
              <a:t>of participants skipped the credit card input and initially and scrolled back and forth. </a:t>
            </a:r>
          </a:p>
          <a:p>
            <a:endParaRPr lang="en-US" sz="1600" b="1" i="1" dirty="0"/>
          </a:p>
        </p:txBody>
      </p:sp>
      <p:pic>
        <p:nvPicPr>
          <p:cNvPr id="26" name="Picture 25">
            <a:extLst>
              <a:ext uri="{FF2B5EF4-FFF2-40B4-BE49-F238E27FC236}">
                <a16:creationId xmlns:a16="http://schemas.microsoft.com/office/drawing/2014/main" id="{D819BD9A-61B9-BA45-9FB4-0D2A392013D7}"/>
              </a:ext>
            </a:extLst>
          </p:cNvPr>
          <p:cNvPicPr>
            <a:picLocks noChangeAspect="1"/>
          </p:cNvPicPr>
          <p:nvPr/>
        </p:nvPicPr>
        <p:blipFill>
          <a:blip r:embed="rId3"/>
          <a:stretch>
            <a:fillRect/>
          </a:stretch>
        </p:blipFill>
        <p:spPr>
          <a:xfrm>
            <a:off x="6579674" y="230253"/>
            <a:ext cx="1658206" cy="3131187"/>
          </a:xfrm>
          <a:prstGeom prst="rect">
            <a:avLst/>
          </a:prstGeom>
        </p:spPr>
      </p:pic>
      <p:pic>
        <p:nvPicPr>
          <p:cNvPr id="22" name="Picture 21" descr="Graphical user interface, text, application&#10;&#10;Description automatically generated">
            <a:extLst>
              <a:ext uri="{FF2B5EF4-FFF2-40B4-BE49-F238E27FC236}">
                <a16:creationId xmlns:a16="http://schemas.microsoft.com/office/drawing/2014/main" id="{013A8630-D9E4-C240-8DB0-E0C08887BC00}"/>
              </a:ext>
            </a:extLst>
          </p:cNvPr>
          <p:cNvPicPr>
            <a:picLocks noChangeAspect="1"/>
          </p:cNvPicPr>
          <p:nvPr/>
        </p:nvPicPr>
        <p:blipFill rotWithShape="1">
          <a:blip r:embed="rId4"/>
          <a:srcRect l="6474"/>
          <a:stretch/>
        </p:blipFill>
        <p:spPr>
          <a:xfrm>
            <a:off x="8263818" y="239974"/>
            <a:ext cx="3361719" cy="6378052"/>
          </a:xfrm>
          <a:prstGeom prst="rect">
            <a:avLst/>
          </a:prstGeom>
        </p:spPr>
      </p:pic>
      <p:sp>
        <p:nvSpPr>
          <p:cNvPr id="3" name="TextBox 2">
            <a:extLst>
              <a:ext uri="{FF2B5EF4-FFF2-40B4-BE49-F238E27FC236}">
                <a16:creationId xmlns:a16="http://schemas.microsoft.com/office/drawing/2014/main" id="{EFFC62DD-6BE4-3D43-912B-D31536B39B49}"/>
              </a:ext>
            </a:extLst>
          </p:cNvPr>
          <p:cNvSpPr txBox="1"/>
          <p:nvPr/>
        </p:nvSpPr>
        <p:spPr>
          <a:xfrm>
            <a:off x="400312" y="3428711"/>
            <a:ext cx="4083369" cy="3046988"/>
          </a:xfrm>
          <a:prstGeom prst="rect">
            <a:avLst/>
          </a:prstGeom>
          <a:noFill/>
        </p:spPr>
        <p:txBody>
          <a:bodyPr wrap="square" rtlCol="0">
            <a:spAutoFit/>
          </a:bodyPr>
          <a:lstStyle/>
          <a:p>
            <a:r>
              <a:rPr lang="en-US" sz="1200" dirty="0"/>
              <a:t>Most of these participants stopped at the insurance  options and attempted to click, or they attempted to click the T&amp;A Agreement. </a:t>
            </a:r>
          </a:p>
          <a:p>
            <a:r>
              <a:rPr lang="en-US" sz="1200" dirty="0"/>
              <a:t> </a:t>
            </a:r>
          </a:p>
          <a:p>
            <a:r>
              <a:rPr lang="en-US" sz="1200" b="1" dirty="0">
                <a:highlight>
                  <a:srgbClr val="F4C001"/>
                </a:highlight>
              </a:rPr>
              <a:t>This type of engagement led to significant checkout struggling. </a:t>
            </a:r>
            <a:r>
              <a:rPr lang="en-US" sz="1200" dirty="0"/>
              <a:t>Participants scrolled up and down to scan information to determine a few different things.</a:t>
            </a:r>
          </a:p>
          <a:p>
            <a:endParaRPr lang="en-US" sz="1200" b="1" dirty="0"/>
          </a:p>
          <a:p>
            <a:r>
              <a:rPr lang="en-US" sz="1200" b="1" dirty="0"/>
              <a:t>In one instance, a participant gave up after not being able to figure out what was missing and then claimed that they were giving up because of the price. </a:t>
            </a:r>
          </a:p>
          <a:p>
            <a:endParaRPr lang="en-US" sz="1200" dirty="0"/>
          </a:p>
          <a:p>
            <a:r>
              <a:rPr lang="en-US" sz="1200" dirty="0"/>
              <a:t>On face this seems like a test artifact (prototype issue) however, it’s much more than that. In the next section we’ll discuss how and why this could be a huge input validation problem. </a:t>
            </a:r>
          </a:p>
        </p:txBody>
      </p:sp>
    </p:spTree>
    <p:extLst>
      <p:ext uri="{BB962C8B-B14F-4D97-AF65-F5344CB8AC3E}">
        <p14:creationId xmlns:p14="http://schemas.microsoft.com/office/powerpoint/2010/main" val="2424513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AB65C8-BFD5-6D4E-AB2D-5E488D33D79A}"/>
              </a:ext>
            </a:extLst>
          </p:cNvPr>
          <p:cNvSpPr/>
          <p:nvPr/>
        </p:nvSpPr>
        <p:spPr>
          <a:xfrm>
            <a:off x="5437238" y="-289"/>
            <a:ext cx="6754762"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D0482A9-1B60-2349-9AC5-8DE9E38710B6}"/>
              </a:ext>
            </a:extLst>
          </p:cNvPr>
          <p:cNvSpPr/>
          <p:nvPr/>
        </p:nvSpPr>
        <p:spPr>
          <a:xfrm>
            <a:off x="387967" y="-289"/>
            <a:ext cx="1925142" cy="38305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ENGAGMENT</a:t>
            </a:r>
          </a:p>
        </p:txBody>
      </p:sp>
      <p:sp>
        <p:nvSpPr>
          <p:cNvPr id="9" name="Title 1">
            <a:extLst>
              <a:ext uri="{FF2B5EF4-FFF2-40B4-BE49-F238E27FC236}">
                <a16:creationId xmlns:a16="http://schemas.microsoft.com/office/drawing/2014/main" id="{873149F1-5D4C-0C46-B1C1-3E9016021CB6}"/>
              </a:ext>
            </a:extLst>
          </p:cNvPr>
          <p:cNvSpPr txBox="1">
            <a:spLocks/>
          </p:cNvSpPr>
          <p:nvPr/>
        </p:nvSpPr>
        <p:spPr>
          <a:xfrm>
            <a:off x="387968" y="810793"/>
            <a:ext cx="4646488" cy="2175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15" name="Oval 14">
            <a:extLst>
              <a:ext uri="{FF2B5EF4-FFF2-40B4-BE49-F238E27FC236}">
                <a16:creationId xmlns:a16="http://schemas.microsoft.com/office/drawing/2014/main" id="{CB04B7C2-26AA-F647-9102-204FD6BED4FF}"/>
              </a:ext>
            </a:extLst>
          </p:cNvPr>
          <p:cNvSpPr>
            <a:spLocks noChangeAspect="1"/>
          </p:cNvSpPr>
          <p:nvPr/>
        </p:nvSpPr>
        <p:spPr>
          <a:xfrm flipH="1" flipV="1">
            <a:off x="6571718" y="3322008"/>
            <a:ext cx="37948" cy="39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CFE978-67DE-4948-8BDB-F4E993F5088F}"/>
              </a:ext>
            </a:extLst>
          </p:cNvPr>
          <p:cNvSpPr>
            <a:spLocks noChangeAspect="1"/>
          </p:cNvSpPr>
          <p:nvPr/>
        </p:nvSpPr>
        <p:spPr>
          <a:xfrm>
            <a:off x="7020092" y="3781541"/>
            <a:ext cx="74768" cy="776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136E04-8195-D244-B92B-1C39338A60FA}"/>
              </a:ext>
            </a:extLst>
          </p:cNvPr>
          <p:cNvSpPr>
            <a:spLocks noChangeAspect="1"/>
          </p:cNvSpPr>
          <p:nvPr/>
        </p:nvSpPr>
        <p:spPr>
          <a:xfrm>
            <a:off x="7344351" y="4102242"/>
            <a:ext cx="96185" cy="999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EB3B26E-5552-5543-A030-611B820BEECA}"/>
              </a:ext>
            </a:extLst>
          </p:cNvPr>
          <p:cNvSpPr>
            <a:spLocks noChangeAspect="1"/>
          </p:cNvSpPr>
          <p:nvPr/>
        </p:nvSpPr>
        <p:spPr>
          <a:xfrm>
            <a:off x="6799092" y="3552490"/>
            <a:ext cx="54375" cy="56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831A5A2-3755-AB4F-8793-1DDCA5283F6B}"/>
              </a:ext>
            </a:extLst>
          </p:cNvPr>
          <p:cNvSpPr>
            <a:spLocks noChangeAspect="1"/>
          </p:cNvSpPr>
          <p:nvPr/>
        </p:nvSpPr>
        <p:spPr>
          <a:xfrm>
            <a:off x="7841989" y="4587996"/>
            <a:ext cx="109886" cy="114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783AA6BF-7001-2A4D-9DE2-A27ACA80EEE9}"/>
              </a:ext>
            </a:extLst>
          </p:cNvPr>
          <p:cNvSpPr txBox="1">
            <a:spLocks/>
          </p:cNvSpPr>
          <p:nvPr/>
        </p:nvSpPr>
        <p:spPr>
          <a:xfrm>
            <a:off x="387967" y="708198"/>
            <a:ext cx="3968273" cy="2175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FF0000"/>
                </a:solidFill>
              </a:rPr>
              <a:t>83% </a:t>
            </a:r>
            <a:r>
              <a:rPr lang="en-US" sz="3600" dirty="0"/>
              <a:t>of participants did not sufficiently engage with the dates on the last page. </a:t>
            </a:r>
          </a:p>
          <a:p>
            <a:endParaRPr lang="en-US" sz="1600" b="1" i="1" dirty="0"/>
          </a:p>
        </p:txBody>
      </p:sp>
      <p:sp>
        <p:nvSpPr>
          <p:cNvPr id="3" name="TextBox 2">
            <a:extLst>
              <a:ext uri="{FF2B5EF4-FFF2-40B4-BE49-F238E27FC236}">
                <a16:creationId xmlns:a16="http://schemas.microsoft.com/office/drawing/2014/main" id="{EFFC62DD-6BE4-3D43-912B-D31536B39B49}"/>
              </a:ext>
            </a:extLst>
          </p:cNvPr>
          <p:cNvSpPr txBox="1"/>
          <p:nvPr/>
        </p:nvSpPr>
        <p:spPr>
          <a:xfrm>
            <a:off x="400312" y="3428711"/>
            <a:ext cx="4332326" cy="3539430"/>
          </a:xfrm>
          <a:prstGeom prst="rect">
            <a:avLst/>
          </a:prstGeom>
          <a:noFill/>
        </p:spPr>
        <p:txBody>
          <a:bodyPr wrap="square" rtlCol="0">
            <a:spAutoFit/>
          </a:bodyPr>
          <a:lstStyle/>
          <a:p>
            <a:r>
              <a:rPr lang="en-US" sz="1600" dirty="0"/>
              <a:t>Participants were asked to select when they would get their tickets based on a multiple choice with </a:t>
            </a:r>
            <a:r>
              <a:rPr lang="en-US" sz="1600" b="1" dirty="0"/>
              <a:t>false dates.</a:t>
            </a:r>
          </a:p>
          <a:p>
            <a:endParaRPr lang="en-US" sz="1600" dirty="0"/>
          </a:p>
          <a:p>
            <a:r>
              <a:rPr lang="en-US" sz="1600" dirty="0"/>
              <a:t>Only 17% said that none of these appl (which was the correct answer.)</a:t>
            </a:r>
          </a:p>
          <a:p>
            <a:endParaRPr lang="en-US" sz="1600" dirty="0"/>
          </a:p>
          <a:p>
            <a:r>
              <a:rPr lang="en-US" sz="1600" dirty="0"/>
              <a:t>This was all while being able to view the final page of the prototype (pictured right.) </a:t>
            </a:r>
          </a:p>
          <a:p>
            <a:endParaRPr lang="en-US" sz="1600" dirty="0"/>
          </a:p>
          <a:p>
            <a:r>
              <a:rPr lang="en-US" sz="1600" dirty="0"/>
              <a:t>The next section deals with why this could be the case. </a:t>
            </a:r>
          </a:p>
          <a:p>
            <a:endParaRPr lang="en-US" sz="1600" dirty="0"/>
          </a:p>
          <a:p>
            <a:r>
              <a:rPr lang="en-US" sz="1600" dirty="0"/>
              <a:t> </a:t>
            </a:r>
          </a:p>
        </p:txBody>
      </p:sp>
      <p:pic>
        <p:nvPicPr>
          <p:cNvPr id="14" name="Picture 13" descr="Graphical user interface, text, application&#10;&#10;Description automatically generated">
            <a:extLst>
              <a:ext uri="{FF2B5EF4-FFF2-40B4-BE49-F238E27FC236}">
                <a16:creationId xmlns:a16="http://schemas.microsoft.com/office/drawing/2014/main" id="{7513111C-9E71-E74A-9D61-484BEE20B73D}"/>
              </a:ext>
            </a:extLst>
          </p:cNvPr>
          <p:cNvPicPr>
            <a:picLocks noChangeAspect="1"/>
          </p:cNvPicPr>
          <p:nvPr/>
        </p:nvPicPr>
        <p:blipFill>
          <a:blip r:embed="rId3"/>
          <a:stretch>
            <a:fillRect/>
          </a:stretch>
        </p:blipFill>
        <p:spPr>
          <a:xfrm>
            <a:off x="8370107" y="230252"/>
            <a:ext cx="3205670" cy="6233247"/>
          </a:xfrm>
          <a:prstGeom prst="rect">
            <a:avLst/>
          </a:prstGeom>
        </p:spPr>
      </p:pic>
      <p:pic>
        <p:nvPicPr>
          <p:cNvPr id="17" name="Picture 16" descr="Graphical user interface, text, application&#10;&#10;Description automatically generated">
            <a:extLst>
              <a:ext uri="{FF2B5EF4-FFF2-40B4-BE49-F238E27FC236}">
                <a16:creationId xmlns:a16="http://schemas.microsoft.com/office/drawing/2014/main" id="{BD6A9472-20E2-8449-B492-0C17C1AEF606}"/>
              </a:ext>
            </a:extLst>
          </p:cNvPr>
          <p:cNvPicPr>
            <a:picLocks noChangeAspect="1"/>
          </p:cNvPicPr>
          <p:nvPr/>
        </p:nvPicPr>
        <p:blipFill>
          <a:blip r:embed="rId4"/>
          <a:stretch>
            <a:fillRect/>
          </a:stretch>
        </p:blipFill>
        <p:spPr>
          <a:xfrm>
            <a:off x="6433526" y="373262"/>
            <a:ext cx="1696264" cy="2968462"/>
          </a:xfrm>
          <a:prstGeom prst="rect">
            <a:avLst/>
          </a:prstGeom>
        </p:spPr>
      </p:pic>
    </p:spTree>
    <p:extLst>
      <p:ext uri="{BB962C8B-B14F-4D97-AF65-F5344CB8AC3E}">
        <p14:creationId xmlns:p14="http://schemas.microsoft.com/office/powerpoint/2010/main" val="310928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AB65C8-BFD5-6D4E-AB2D-5E488D33D79A}"/>
              </a:ext>
            </a:extLst>
          </p:cNvPr>
          <p:cNvSpPr/>
          <p:nvPr/>
        </p:nvSpPr>
        <p:spPr>
          <a:xfrm>
            <a:off x="5437238" y="-289"/>
            <a:ext cx="6754762"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D0482A9-1B60-2349-9AC5-8DE9E38710B6}"/>
              </a:ext>
            </a:extLst>
          </p:cNvPr>
          <p:cNvSpPr/>
          <p:nvPr/>
        </p:nvSpPr>
        <p:spPr>
          <a:xfrm>
            <a:off x="387967" y="-289"/>
            <a:ext cx="1925142" cy="38305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ENGAGMENT</a:t>
            </a:r>
          </a:p>
        </p:txBody>
      </p:sp>
      <p:sp>
        <p:nvSpPr>
          <p:cNvPr id="9" name="Title 1">
            <a:extLst>
              <a:ext uri="{FF2B5EF4-FFF2-40B4-BE49-F238E27FC236}">
                <a16:creationId xmlns:a16="http://schemas.microsoft.com/office/drawing/2014/main" id="{873149F1-5D4C-0C46-B1C1-3E9016021CB6}"/>
              </a:ext>
            </a:extLst>
          </p:cNvPr>
          <p:cNvSpPr txBox="1">
            <a:spLocks/>
          </p:cNvSpPr>
          <p:nvPr/>
        </p:nvSpPr>
        <p:spPr>
          <a:xfrm>
            <a:off x="387968" y="810793"/>
            <a:ext cx="4646488" cy="2175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15" name="Oval 14">
            <a:extLst>
              <a:ext uri="{FF2B5EF4-FFF2-40B4-BE49-F238E27FC236}">
                <a16:creationId xmlns:a16="http://schemas.microsoft.com/office/drawing/2014/main" id="{CB04B7C2-26AA-F647-9102-204FD6BED4FF}"/>
              </a:ext>
            </a:extLst>
          </p:cNvPr>
          <p:cNvSpPr>
            <a:spLocks noChangeAspect="1"/>
          </p:cNvSpPr>
          <p:nvPr/>
        </p:nvSpPr>
        <p:spPr>
          <a:xfrm flipH="1" flipV="1">
            <a:off x="6571718" y="3322008"/>
            <a:ext cx="37948" cy="39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CFE978-67DE-4948-8BDB-F4E993F5088F}"/>
              </a:ext>
            </a:extLst>
          </p:cNvPr>
          <p:cNvSpPr>
            <a:spLocks noChangeAspect="1"/>
          </p:cNvSpPr>
          <p:nvPr/>
        </p:nvSpPr>
        <p:spPr>
          <a:xfrm>
            <a:off x="7020092" y="3781541"/>
            <a:ext cx="74768" cy="776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136E04-8195-D244-B92B-1C39338A60FA}"/>
              </a:ext>
            </a:extLst>
          </p:cNvPr>
          <p:cNvSpPr>
            <a:spLocks noChangeAspect="1"/>
          </p:cNvSpPr>
          <p:nvPr/>
        </p:nvSpPr>
        <p:spPr>
          <a:xfrm>
            <a:off x="7344351" y="4102242"/>
            <a:ext cx="96185" cy="999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EB3B26E-5552-5543-A030-611B820BEECA}"/>
              </a:ext>
            </a:extLst>
          </p:cNvPr>
          <p:cNvSpPr>
            <a:spLocks noChangeAspect="1"/>
          </p:cNvSpPr>
          <p:nvPr/>
        </p:nvSpPr>
        <p:spPr>
          <a:xfrm>
            <a:off x="6799092" y="3552490"/>
            <a:ext cx="54375" cy="56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831A5A2-3755-AB4F-8793-1DDCA5283F6B}"/>
              </a:ext>
            </a:extLst>
          </p:cNvPr>
          <p:cNvSpPr>
            <a:spLocks noChangeAspect="1"/>
          </p:cNvSpPr>
          <p:nvPr/>
        </p:nvSpPr>
        <p:spPr>
          <a:xfrm>
            <a:off x="7841989" y="4587996"/>
            <a:ext cx="109886" cy="114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783AA6BF-7001-2A4D-9DE2-A27ACA80EEE9}"/>
              </a:ext>
            </a:extLst>
          </p:cNvPr>
          <p:cNvSpPr txBox="1">
            <a:spLocks/>
          </p:cNvSpPr>
          <p:nvPr/>
        </p:nvSpPr>
        <p:spPr>
          <a:xfrm>
            <a:off x="387967" y="708198"/>
            <a:ext cx="3968273" cy="2175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FF0000"/>
                </a:solidFill>
              </a:rPr>
              <a:t>36% </a:t>
            </a:r>
            <a:r>
              <a:rPr lang="en-US" sz="3600" dirty="0"/>
              <a:t>of participants described this as a </a:t>
            </a:r>
            <a:r>
              <a:rPr lang="en-US" sz="3600" b="1" dirty="0">
                <a:solidFill>
                  <a:srgbClr val="FF0000"/>
                </a:solidFill>
              </a:rPr>
              <a:t>confirmation</a:t>
            </a:r>
            <a:r>
              <a:rPr lang="en-US" sz="3600" dirty="0"/>
              <a:t> page. </a:t>
            </a:r>
          </a:p>
          <a:p>
            <a:endParaRPr lang="en-US" sz="1600" b="1" i="1" dirty="0"/>
          </a:p>
        </p:txBody>
      </p:sp>
      <p:sp>
        <p:nvSpPr>
          <p:cNvPr id="3" name="TextBox 2">
            <a:extLst>
              <a:ext uri="{FF2B5EF4-FFF2-40B4-BE49-F238E27FC236}">
                <a16:creationId xmlns:a16="http://schemas.microsoft.com/office/drawing/2014/main" id="{EFFC62DD-6BE4-3D43-912B-D31536B39B49}"/>
              </a:ext>
            </a:extLst>
          </p:cNvPr>
          <p:cNvSpPr txBox="1"/>
          <p:nvPr/>
        </p:nvSpPr>
        <p:spPr>
          <a:xfrm>
            <a:off x="357409" y="2507777"/>
            <a:ext cx="4332326" cy="3785652"/>
          </a:xfrm>
          <a:prstGeom prst="rect">
            <a:avLst/>
          </a:prstGeom>
          <a:noFill/>
        </p:spPr>
        <p:txBody>
          <a:bodyPr wrap="square" rtlCol="0">
            <a:spAutoFit/>
          </a:bodyPr>
          <a:lstStyle/>
          <a:p>
            <a:r>
              <a:rPr lang="en-US" sz="2000" dirty="0"/>
              <a:t>Participants were asked to describe this page in </a:t>
            </a:r>
            <a:r>
              <a:rPr lang="en-US" sz="2000" b="1" dirty="0"/>
              <a:t>one sentence</a:t>
            </a:r>
            <a:r>
              <a:rPr lang="en-US" sz="2000" dirty="0"/>
              <a:t>. They were presented with this page, in order to look back and scan it as much as they would like. </a:t>
            </a:r>
            <a:endParaRPr lang="en-US" sz="2000" b="1" dirty="0"/>
          </a:p>
          <a:p>
            <a:endParaRPr lang="en-US" sz="2000" dirty="0"/>
          </a:p>
          <a:p>
            <a:r>
              <a:rPr lang="en-US" sz="2000" dirty="0"/>
              <a:t>33% used the word summary. </a:t>
            </a:r>
          </a:p>
          <a:p>
            <a:endParaRPr lang="en-US" sz="2000" dirty="0"/>
          </a:p>
          <a:p>
            <a:r>
              <a:rPr lang="en-US" sz="2000" dirty="0"/>
              <a:t>The next section deals with why this could be the case. </a:t>
            </a:r>
          </a:p>
          <a:p>
            <a:endParaRPr lang="en-US" sz="2000" dirty="0"/>
          </a:p>
          <a:p>
            <a:r>
              <a:rPr lang="en-US" sz="2000" dirty="0"/>
              <a:t> </a:t>
            </a:r>
          </a:p>
        </p:txBody>
      </p:sp>
      <p:pic>
        <p:nvPicPr>
          <p:cNvPr id="14" name="Picture 13" descr="Graphical user interface, text, application&#10;&#10;Description automatically generated">
            <a:extLst>
              <a:ext uri="{FF2B5EF4-FFF2-40B4-BE49-F238E27FC236}">
                <a16:creationId xmlns:a16="http://schemas.microsoft.com/office/drawing/2014/main" id="{7513111C-9E71-E74A-9D61-484BEE20B73D}"/>
              </a:ext>
            </a:extLst>
          </p:cNvPr>
          <p:cNvPicPr>
            <a:picLocks noChangeAspect="1"/>
          </p:cNvPicPr>
          <p:nvPr/>
        </p:nvPicPr>
        <p:blipFill>
          <a:blip r:embed="rId3"/>
          <a:stretch>
            <a:fillRect/>
          </a:stretch>
        </p:blipFill>
        <p:spPr>
          <a:xfrm>
            <a:off x="8370107" y="230252"/>
            <a:ext cx="3205670" cy="6233247"/>
          </a:xfrm>
          <a:prstGeom prst="rect">
            <a:avLst/>
          </a:prstGeom>
        </p:spPr>
      </p:pic>
      <p:pic>
        <p:nvPicPr>
          <p:cNvPr id="17" name="Picture 16" descr="Graphical user interface, text, application&#10;&#10;Description automatically generated">
            <a:extLst>
              <a:ext uri="{FF2B5EF4-FFF2-40B4-BE49-F238E27FC236}">
                <a16:creationId xmlns:a16="http://schemas.microsoft.com/office/drawing/2014/main" id="{BD6A9472-20E2-8449-B492-0C17C1AEF606}"/>
              </a:ext>
            </a:extLst>
          </p:cNvPr>
          <p:cNvPicPr>
            <a:picLocks noChangeAspect="1"/>
          </p:cNvPicPr>
          <p:nvPr/>
        </p:nvPicPr>
        <p:blipFill>
          <a:blip r:embed="rId4"/>
          <a:stretch>
            <a:fillRect/>
          </a:stretch>
        </p:blipFill>
        <p:spPr>
          <a:xfrm>
            <a:off x="6433526" y="373262"/>
            <a:ext cx="1696264" cy="2968462"/>
          </a:xfrm>
          <a:prstGeom prst="rect">
            <a:avLst/>
          </a:prstGeom>
        </p:spPr>
      </p:pic>
    </p:spTree>
    <p:extLst>
      <p:ext uri="{BB962C8B-B14F-4D97-AF65-F5344CB8AC3E}">
        <p14:creationId xmlns:p14="http://schemas.microsoft.com/office/powerpoint/2010/main" val="3493161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AF32-C961-4048-842C-A6EDF737624E}"/>
              </a:ext>
            </a:extLst>
          </p:cNvPr>
          <p:cNvSpPr>
            <a:spLocks noGrp="1"/>
          </p:cNvSpPr>
          <p:nvPr>
            <p:ph type="title"/>
          </p:nvPr>
        </p:nvSpPr>
        <p:spPr>
          <a:xfrm>
            <a:off x="583419" y="775052"/>
            <a:ext cx="11025162" cy="609600"/>
          </a:xfrm>
        </p:spPr>
        <p:txBody>
          <a:bodyPr>
            <a:normAutofit/>
          </a:bodyPr>
          <a:lstStyle/>
          <a:p>
            <a:r>
              <a:rPr lang="en-US" sz="2800" dirty="0"/>
              <a:t>Memorability of the total cost may aid retention.</a:t>
            </a:r>
          </a:p>
        </p:txBody>
      </p:sp>
      <p:sp>
        <p:nvSpPr>
          <p:cNvPr id="7" name="Rectangle 6">
            <a:extLst>
              <a:ext uri="{FF2B5EF4-FFF2-40B4-BE49-F238E27FC236}">
                <a16:creationId xmlns:a16="http://schemas.microsoft.com/office/drawing/2014/main" id="{37237B3C-25D2-7B42-B20A-504F95CD86CA}"/>
              </a:ext>
            </a:extLst>
          </p:cNvPr>
          <p:cNvSpPr/>
          <p:nvPr/>
        </p:nvSpPr>
        <p:spPr>
          <a:xfrm>
            <a:off x="7692721" y="0"/>
            <a:ext cx="1925142" cy="383059"/>
          </a:xfrm>
          <a:prstGeom prst="rect">
            <a:avLst/>
          </a:prstGeom>
          <a:solidFill>
            <a:srgbClr val="E9E9E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
        <p:nvSpPr>
          <p:cNvPr id="8" name="Rectangle 7">
            <a:extLst>
              <a:ext uri="{FF2B5EF4-FFF2-40B4-BE49-F238E27FC236}">
                <a16:creationId xmlns:a16="http://schemas.microsoft.com/office/drawing/2014/main" id="{3208922F-80FD-DA46-A875-C482A779E1AD}"/>
              </a:ext>
            </a:extLst>
          </p:cNvPr>
          <p:cNvSpPr/>
          <p:nvPr/>
        </p:nvSpPr>
        <p:spPr>
          <a:xfrm>
            <a:off x="-785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11" name="Rectangle 10">
            <a:extLst>
              <a:ext uri="{FF2B5EF4-FFF2-40B4-BE49-F238E27FC236}">
                <a16:creationId xmlns:a16="http://schemas.microsoft.com/office/drawing/2014/main" id="{60D7996F-4370-0945-96D3-979471C702E0}"/>
              </a:ext>
            </a:extLst>
          </p:cNvPr>
          <p:cNvSpPr/>
          <p:nvPr/>
        </p:nvSpPr>
        <p:spPr>
          <a:xfrm>
            <a:off x="1917292" y="0"/>
            <a:ext cx="1925142" cy="38305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ENGAGEMENT</a:t>
            </a:r>
          </a:p>
        </p:txBody>
      </p:sp>
      <p:sp>
        <p:nvSpPr>
          <p:cNvPr id="12" name="Rectangle 11">
            <a:extLst>
              <a:ext uri="{FF2B5EF4-FFF2-40B4-BE49-F238E27FC236}">
                <a16:creationId xmlns:a16="http://schemas.microsoft.com/office/drawing/2014/main" id="{248CE954-0AAC-AC4D-866F-65D6F17E5179}"/>
              </a:ext>
            </a:extLst>
          </p:cNvPr>
          <p:cNvSpPr/>
          <p:nvPr/>
        </p:nvSpPr>
        <p:spPr>
          <a:xfrm>
            <a:off x="3842434" y="-8204"/>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
        <p:nvSpPr>
          <p:cNvPr id="13" name="Rectangle 12">
            <a:extLst>
              <a:ext uri="{FF2B5EF4-FFF2-40B4-BE49-F238E27FC236}">
                <a16:creationId xmlns:a16="http://schemas.microsoft.com/office/drawing/2014/main" id="{F952CC22-D0C5-0746-AA63-5694C9EE5FB4}"/>
              </a:ext>
            </a:extLst>
          </p:cNvPr>
          <p:cNvSpPr/>
          <p:nvPr/>
        </p:nvSpPr>
        <p:spPr>
          <a:xfrm>
            <a:off x="5767576" y="-2692"/>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sp>
        <p:nvSpPr>
          <p:cNvPr id="3" name="TextBox 2">
            <a:extLst>
              <a:ext uri="{FF2B5EF4-FFF2-40B4-BE49-F238E27FC236}">
                <a16:creationId xmlns:a16="http://schemas.microsoft.com/office/drawing/2014/main" id="{7AD39435-87DD-4A4C-8C52-1C6590C1D3D3}"/>
              </a:ext>
            </a:extLst>
          </p:cNvPr>
          <p:cNvSpPr txBox="1"/>
          <p:nvPr/>
        </p:nvSpPr>
        <p:spPr>
          <a:xfrm>
            <a:off x="583420" y="1443841"/>
            <a:ext cx="5973791" cy="5509200"/>
          </a:xfrm>
          <a:prstGeom prst="rect">
            <a:avLst/>
          </a:prstGeom>
          <a:noFill/>
        </p:spPr>
        <p:txBody>
          <a:bodyPr wrap="square" rtlCol="0">
            <a:spAutoFit/>
          </a:bodyPr>
          <a:lstStyle/>
          <a:p>
            <a:r>
              <a:rPr lang="en-US" sz="1600" dirty="0"/>
              <a:t>An astounding number (93%) </a:t>
            </a:r>
            <a:r>
              <a:rPr lang="en-US" sz="1600" dirty="0">
                <a:solidFill>
                  <a:srgbClr val="00B050"/>
                </a:solidFill>
              </a:rPr>
              <a:t>of participants remembered what the total cost of the tickets were- </a:t>
            </a:r>
            <a:r>
              <a:rPr lang="en-US" sz="1600" i="1" dirty="0"/>
              <a:t>without looking at the page and after 4 other questions. </a:t>
            </a:r>
          </a:p>
          <a:p>
            <a:endParaRPr lang="en-US" sz="1600" dirty="0">
              <a:solidFill>
                <a:srgbClr val="00B050"/>
              </a:solidFill>
            </a:endParaRPr>
          </a:p>
          <a:p>
            <a:r>
              <a:rPr lang="en-US" sz="1600" b="1" dirty="0"/>
              <a:t>Even if they indicated that they would not continue checking out because the price was over budget or never actually checked out. </a:t>
            </a:r>
          </a:p>
          <a:p>
            <a:endParaRPr lang="en-US" sz="1600" dirty="0">
              <a:solidFill>
                <a:srgbClr val="00B050"/>
              </a:solidFill>
            </a:endParaRPr>
          </a:p>
          <a:p>
            <a:r>
              <a:rPr lang="en-US" sz="1600" dirty="0">
                <a:solidFill>
                  <a:srgbClr val="00B050"/>
                </a:solidFill>
              </a:rPr>
              <a:t>Why is this good? </a:t>
            </a:r>
          </a:p>
          <a:p>
            <a:endParaRPr lang="en-US" sz="1600" dirty="0"/>
          </a:p>
          <a:p>
            <a:r>
              <a:rPr lang="en-US" sz="1600" dirty="0"/>
              <a:t>Recall, from previous research  (Search Competitive Analysis) that </a:t>
            </a:r>
            <a:r>
              <a:rPr lang="en-US" sz="1600" b="1" dirty="0"/>
              <a:t>remembering a price was correlated with preferring to </a:t>
            </a:r>
            <a:r>
              <a:rPr lang="en-US" sz="1600" b="1" i="1" dirty="0"/>
              <a:t>come back at a later time</a:t>
            </a:r>
            <a:r>
              <a:rPr lang="en-US" sz="1600" b="1" dirty="0"/>
              <a:t>.</a:t>
            </a:r>
            <a:r>
              <a:rPr lang="en-US" sz="1600" dirty="0"/>
              <a:t> Hence, </a:t>
            </a:r>
            <a:r>
              <a:rPr lang="en-US" sz="1600" dirty="0">
                <a:solidFill>
                  <a:srgbClr val="00B0F0"/>
                </a:solidFill>
              </a:rPr>
              <a:t>retention may be benefit when the total cost is  easily remembered. </a:t>
            </a:r>
          </a:p>
          <a:p>
            <a:endParaRPr lang="en-US" sz="1600" dirty="0">
              <a:solidFill>
                <a:srgbClr val="00B0F0"/>
              </a:solidFill>
            </a:endParaRPr>
          </a:p>
          <a:p>
            <a:r>
              <a:rPr lang="en-US" sz="1600" dirty="0"/>
              <a:t>Think about how this works: if users are dissatisfied with the price now, but also able to remember it, their comparison on competitor sites may benefit Vivid Seats. </a:t>
            </a:r>
          </a:p>
          <a:p>
            <a:endParaRPr lang="en-US" sz="1600" dirty="0"/>
          </a:p>
          <a:p>
            <a:r>
              <a:rPr lang="en-US" sz="1600" dirty="0"/>
              <a:t>We’ll talk about </a:t>
            </a:r>
            <a:r>
              <a:rPr lang="en-US" sz="1600" i="1" dirty="0"/>
              <a:t>how and why </a:t>
            </a:r>
            <a:r>
              <a:rPr lang="en-US" sz="1600" dirty="0"/>
              <a:t>this price memorability happens in the next section. </a:t>
            </a:r>
          </a:p>
          <a:p>
            <a:endParaRPr lang="en-US" sz="1600" dirty="0"/>
          </a:p>
          <a:p>
            <a:endParaRPr lang="en-US" sz="1600" dirty="0"/>
          </a:p>
        </p:txBody>
      </p:sp>
      <p:sp>
        <p:nvSpPr>
          <p:cNvPr id="9" name="Rectangle 8">
            <a:extLst>
              <a:ext uri="{FF2B5EF4-FFF2-40B4-BE49-F238E27FC236}">
                <a16:creationId xmlns:a16="http://schemas.microsoft.com/office/drawing/2014/main" id="{6731F5A0-D0E7-2E4A-86A7-FD70E5D4AF03}"/>
              </a:ext>
            </a:extLst>
          </p:cNvPr>
          <p:cNvSpPr/>
          <p:nvPr/>
        </p:nvSpPr>
        <p:spPr>
          <a:xfrm>
            <a:off x="5767578" y="-3023"/>
            <a:ext cx="1925142" cy="383059"/>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graphicFrame>
        <p:nvGraphicFramePr>
          <p:cNvPr id="10" name="Chart 9">
            <a:extLst>
              <a:ext uri="{FF2B5EF4-FFF2-40B4-BE49-F238E27FC236}">
                <a16:creationId xmlns:a16="http://schemas.microsoft.com/office/drawing/2014/main" id="{9F25F642-D08C-E246-AE13-11DC992C7756}"/>
              </a:ext>
            </a:extLst>
          </p:cNvPr>
          <p:cNvGraphicFramePr>
            <a:graphicFrameLocks/>
          </p:cNvGraphicFramePr>
          <p:nvPr>
            <p:extLst>
              <p:ext uri="{D42A27DB-BD31-4B8C-83A1-F6EECF244321}">
                <p14:modId xmlns:p14="http://schemas.microsoft.com/office/powerpoint/2010/main" val="998332267"/>
              </p:ext>
            </p:extLst>
          </p:nvPr>
        </p:nvGraphicFramePr>
        <p:xfrm>
          <a:off x="6328611" y="1443841"/>
          <a:ext cx="5575252" cy="4639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7579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FF2DA2-410C-1D42-A54F-C293AD96ECEA}"/>
              </a:ext>
            </a:extLst>
          </p:cNvPr>
          <p:cNvSpPr/>
          <p:nvPr/>
        </p:nvSpPr>
        <p:spPr>
          <a:xfrm>
            <a:off x="5767578" y="-3023"/>
            <a:ext cx="1925142" cy="383059"/>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sp>
        <p:nvSpPr>
          <p:cNvPr id="3" name="Rectangle 2">
            <a:extLst>
              <a:ext uri="{FF2B5EF4-FFF2-40B4-BE49-F238E27FC236}">
                <a16:creationId xmlns:a16="http://schemas.microsoft.com/office/drawing/2014/main" id="{A2356CD8-9CA6-9B40-AC6C-B3928E63673A}"/>
              </a:ext>
            </a:extLst>
          </p:cNvPr>
          <p:cNvSpPr/>
          <p:nvPr/>
        </p:nvSpPr>
        <p:spPr>
          <a:xfrm>
            <a:off x="7692721" y="-3016"/>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
        <p:nvSpPr>
          <p:cNvPr id="4" name="Rectangle 3">
            <a:extLst>
              <a:ext uri="{FF2B5EF4-FFF2-40B4-BE49-F238E27FC236}">
                <a16:creationId xmlns:a16="http://schemas.microsoft.com/office/drawing/2014/main" id="{235591F9-FA2A-4C44-8B0A-CB973F4822D9}"/>
              </a:ext>
            </a:extLst>
          </p:cNvPr>
          <p:cNvSpPr/>
          <p:nvPr/>
        </p:nvSpPr>
        <p:spPr>
          <a:xfrm>
            <a:off x="-785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5" name="Rectangle 4">
            <a:extLst>
              <a:ext uri="{FF2B5EF4-FFF2-40B4-BE49-F238E27FC236}">
                <a16:creationId xmlns:a16="http://schemas.microsoft.com/office/drawing/2014/main" id="{2347DB67-3EFF-A64D-9F90-CFCB505951AF}"/>
              </a:ext>
            </a:extLst>
          </p:cNvPr>
          <p:cNvSpPr/>
          <p:nvPr/>
        </p:nvSpPr>
        <p:spPr>
          <a:xfrm>
            <a:off x="191729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ENGAGEMENT</a:t>
            </a:r>
          </a:p>
        </p:txBody>
      </p:sp>
      <p:sp>
        <p:nvSpPr>
          <p:cNvPr id="6" name="Rectangle 5">
            <a:extLst>
              <a:ext uri="{FF2B5EF4-FFF2-40B4-BE49-F238E27FC236}">
                <a16:creationId xmlns:a16="http://schemas.microsoft.com/office/drawing/2014/main" id="{CFC36569-9420-0240-B69B-A960A535A88C}"/>
              </a:ext>
            </a:extLst>
          </p:cNvPr>
          <p:cNvSpPr/>
          <p:nvPr/>
        </p:nvSpPr>
        <p:spPr>
          <a:xfrm>
            <a:off x="3842434" y="-1179"/>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
        <p:nvSpPr>
          <p:cNvPr id="7" name="TextBox 6">
            <a:extLst>
              <a:ext uri="{FF2B5EF4-FFF2-40B4-BE49-F238E27FC236}">
                <a16:creationId xmlns:a16="http://schemas.microsoft.com/office/drawing/2014/main" id="{CC9A6215-D553-8D4B-AC74-D9FFFAB46A90}"/>
              </a:ext>
            </a:extLst>
          </p:cNvPr>
          <p:cNvSpPr txBox="1"/>
          <p:nvPr/>
        </p:nvSpPr>
        <p:spPr>
          <a:xfrm>
            <a:off x="5637185" y="2666628"/>
            <a:ext cx="5619659" cy="3231654"/>
          </a:xfrm>
          <a:prstGeom prst="rect">
            <a:avLst/>
          </a:prstGeom>
          <a:noFill/>
        </p:spPr>
        <p:txBody>
          <a:bodyPr wrap="square" rtlCol="0">
            <a:spAutoFit/>
          </a:bodyPr>
          <a:lstStyle/>
          <a:p>
            <a:r>
              <a:rPr lang="en-US" sz="1200" dirty="0"/>
              <a:t>Participants were asked: </a:t>
            </a:r>
          </a:p>
          <a:p>
            <a:endParaRPr lang="en-US" sz="1200" dirty="0"/>
          </a:p>
          <a:p>
            <a:pPr lvl="1" fontAlgn="base"/>
            <a:r>
              <a:rPr lang="en-US" sz="1200" i="1" dirty="0"/>
              <a:t>Show us what, if any, information you would like to come back to and how you would store it.</a:t>
            </a:r>
          </a:p>
          <a:p>
            <a:pPr lvl="1" fontAlgn="base"/>
            <a:r>
              <a:rPr lang="en-US" sz="1200" i="1" dirty="0"/>
              <a:t>Move on to the next task when you feel you could return to this information at a later date.</a:t>
            </a:r>
            <a:endParaRPr lang="en-US" sz="1200" dirty="0"/>
          </a:p>
          <a:p>
            <a:endParaRPr lang="en-US" sz="1200" dirty="0"/>
          </a:p>
          <a:p>
            <a:r>
              <a:rPr lang="en-US" sz="1200" dirty="0"/>
              <a:t>Then participants rated the ease of use of doing this task (1-5, SEQ, were 5 means very easy). On average users felt like it was </a:t>
            </a:r>
            <a:r>
              <a:rPr lang="en-US" sz="1200" dirty="0">
                <a:solidFill>
                  <a:srgbClr val="00B050"/>
                </a:solidFill>
              </a:rPr>
              <a:t>somewhat easy to come back to the information they wanted to (4.3/5)</a:t>
            </a:r>
          </a:p>
          <a:p>
            <a:endParaRPr lang="en-US" sz="1200" dirty="0"/>
          </a:p>
          <a:p>
            <a:r>
              <a:rPr lang="en-US" sz="1200" dirty="0">
                <a:solidFill>
                  <a:srgbClr val="FF0000"/>
                </a:solidFill>
              </a:rPr>
              <a:t>However, participants who had booked travel or set up reoccurring deliveries were more likely </a:t>
            </a:r>
            <a:r>
              <a:rPr lang="en-US" sz="1200" b="1" i="1" dirty="0">
                <a:solidFill>
                  <a:srgbClr val="FF0000"/>
                </a:solidFill>
              </a:rPr>
              <a:t>to not think this was easy. </a:t>
            </a:r>
          </a:p>
          <a:p>
            <a:endParaRPr lang="en-US" sz="1200" dirty="0"/>
          </a:p>
          <a:p>
            <a:r>
              <a:rPr lang="en-US" sz="1200" dirty="0"/>
              <a:t>This may indicate that other ecommerce activities make it more clear on what and where they can go back to for information. </a:t>
            </a:r>
          </a:p>
          <a:p>
            <a:endParaRPr lang="en-US" sz="1200" dirty="0"/>
          </a:p>
        </p:txBody>
      </p:sp>
      <p:sp>
        <p:nvSpPr>
          <p:cNvPr id="8" name="Title 1">
            <a:extLst>
              <a:ext uri="{FF2B5EF4-FFF2-40B4-BE49-F238E27FC236}">
                <a16:creationId xmlns:a16="http://schemas.microsoft.com/office/drawing/2014/main" id="{3AA1DE58-B7C0-7646-8BC5-BF3102566E6F}"/>
              </a:ext>
            </a:extLst>
          </p:cNvPr>
          <p:cNvSpPr txBox="1">
            <a:spLocks/>
          </p:cNvSpPr>
          <p:nvPr/>
        </p:nvSpPr>
        <p:spPr>
          <a:xfrm>
            <a:off x="5637185" y="775052"/>
            <a:ext cx="5971396" cy="609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t>Storing information SEQ </a:t>
            </a:r>
            <a:r>
              <a:rPr lang="en-US" sz="3000" dirty="0"/>
              <a:t>to come back to was </a:t>
            </a:r>
            <a:r>
              <a:rPr lang="en-US" sz="3000" dirty="0">
                <a:solidFill>
                  <a:srgbClr val="FF0000"/>
                </a:solidFill>
              </a:rPr>
              <a:t>negatively </a:t>
            </a:r>
            <a:r>
              <a:rPr lang="en-US" sz="3000" dirty="0"/>
              <a:t>correlated with other booking travel and setting up reoccurring home deliveries. </a:t>
            </a:r>
          </a:p>
        </p:txBody>
      </p:sp>
      <p:pic>
        <p:nvPicPr>
          <p:cNvPr id="10" name="Picture 9" descr="Timeline&#10;&#10;Description automatically generated">
            <a:extLst>
              <a:ext uri="{FF2B5EF4-FFF2-40B4-BE49-F238E27FC236}">
                <a16:creationId xmlns:a16="http://schemas.microsoft.com/office/drawing/2014/main" id="{B11B525C-68D6-3D43-AF67-59F79AFD4D38}"/>
              </a:ext>
            </a:extLst>
          </p:cNvPr>
          <p:cNvPicPr>
            <a:picLocks noChangeAspect="1"/>
          </p:cNvPicPr>
          <p:nvPr/>
        </p:nvPicPr>
        <p:blipFill>
          <a:blip r:embed="rId3"/>
          <a:stretch>
            <a:fillRect/>
          </a:stretch>
        </p:blipFill>
        <p:spPr>
          <a:xfrm>
            <a:off x="501788" y="3667352"/>
            <a:ext cx="4756012" cy="2489128"/>
          </a:xfrm>
          <a:prstGeom prst="rect">
            <a:avLst/>
          </a:prstGeom>
        </p:spPr>
      </p:pic>
      <p:pic>
        <p:nvPicPr>
          <p:cNvPr id="12" name="Picture 11" descr="Chart&#10;&#10;Description automatically generated">
            <a:extLst>
              <a:ext uri="{FF2B5EF4-FFF2-40B4-BE49-F238E27FC236}">
                <a16:creationId xmlns:a16="http://schemas.microsoft.com/office/drawing/2014/main" id="{3FE645A2-B477-4D48-901E-785A32698BF9}"/>
              </a:ext>
            </a:extLst>
          </p:cNvPr>
          <p:cNvPicPr>
            <a:picLocks noChangeAspect="1"/>
          </p:cNvPicPr>
          <p:nvPr/>
        </p:nvPicPr>
        <p:blipFill>
          <a:blip r:embed="rId4"/>
          <a:stretch>
            <a:fillRect/>
          </a:stretch>
        </p:blipFill>
        <p:spPr>
          <a:xfrm>
            <a:off x="501788" y="736517"/>
            <a:ext cx="5135397" cy="2489128"/>
          </a:xfrm>
          <a:prstGeom prst="rect">
            <a:avLst/>
          </a:prstGeom>
        </p:spPr>
      </p:pic>
      <p:pic>
        <p:nvPicPr>
          <p:cNvPr id="14" name="Picture 13" descr="Table&#10;&#10;Description automatically generated">
            <a:extLst>
              <a:ext uri="{FF2B5EF4-FFF2-40B4-BE49-F238E27FC236}">
                <a16:creationId xmlns:a16="http://schemas.microsoft.com/office/drawing/2014/main" id="{511418F9-83EC-FC48-A8FA-2100A86710B9}"/>
              </a:ext>
            </a:extLst>
          </p:cNvPr>
          <p:cNvPicPr>
            <a:picLocks noChangeAspect="1"/>
          </p:cNvPicPr>
          <p:nvPr/>
        </p:nvPicPr>
        <p:blipFill>
          <a:blip r:embed="rId5"/>
          <a:stretch>
            <a:fillRect/>
          </a:stretch>
        </p:blipFill>
        <p:spPr>
          <a:xfrm>
            <a:off x="804765" y="1888224"/>
            <a:ext cx="2264721" cy="969626"/>
          </a:xfrm>
          <a:prstGeom prst="rect">
            <a:avLst/>
          </a:prstGeom>
        </p:spPr>
      </p:pic>
      <p:pic>
        <p:nvPicPr>
          <p:cNvPr id="16" name="Picture 15" descr="Table&#10;&#10;Description automatically generated">
            <a:extLst>
              <a:ext uri="{FF2B5EF4-FFF2-40B4-BE49-F238E27FC236}">
                <a16:creationId xmlns:a16="http://schemas.microsoft.com/office/drawing/2014/main" id="{E2AF7269-D56A-8542-97A7-99240D58CAE6}"/>
              </a:ext>
            </a:extLst>
          </p:cNvPr>
          <p:cNvPicPr>
            <a:picLocks noChangeAspect="1"/>
          </p:cNvPicPr>
          <p:nvPr/>
        </p:nvPicPr>
        <p:blipFill>
          <a:blip r:embed="rId6"/>
          <a:stretch>
            <a:fillRect/>
          </a:stretch>
        </p:blipFill>
        <p:spPr>
          <a:xfrm>
            <a:off x="755646" y="4746489"/>
            <a:ext cx="2141970" cy="1000921"/>
          </a:xfrm>
          <a:prstGeom prst="rect">
            <a:avLst/>
          </a:prstGeom>
        </p:spPr>
      </p:pic>
    </p:spTree>
    <p:extLst>
      <p:ext uri="{BB962C8B-B14F-4D97-AF65-F5344CB8AC3E}">
        <p14:creationId xmlns:p14="http://schemas.microsoft.com/office/powerpoint/2010/main" val="316415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2919EE-61A6-D541-8F2F-DA8611C3A7B1}"/>
              </a:ext>
            </a:extLst>
          </p:cNvPr>
          <p:cNvSpPr/>
          <p:nvPr/>
        </p:nvSpPr>
        <p:spPr>
          <a:xfrm>
            <a:off x="0" y="-2"/>
            <a:ext cx="2778369" cy="6858002"/>
          </a:xfrm>
          <a:prstGeom prst="rect">
            <a:avLst/>
          </a:prstGeom>
          <a:solidFill>
            <a:schemeClr val="bg1">
              <a:lumMod val="8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49E75D71-39C3-4B49-A5DE-524C0B00E81A}"/>
              </a:ext>
            </a:extLst>
          </p:cNvPr>
          <p:cNvSpPr>
            <a:spLocks noGrp="1"/>
          </p:cNvSpPr>
          <p:nvPr>
            <p:ph idx="1"/>
          </p:nvPr>
        </p:nvSpPr>
        <p:spPr>
          <a:xfrm>
            <a:off x="213138" y="408629"/>
            <a:ext cx="2174462" cy="6227808"/>
          </a:xfrm>
        </p:spPr>
        <p:txBody>
          <a:bodyPr>
            <a:noAutofit/>
          </a:bodyPr>
          <a:lstStyle/>
          <a:p>
            <a:pPr marL="0" indent="0">
              <a:buNone/>
            </a:pPr>
            <a:r>
              <a:rPr lang="en-US" sz="1600" dirty="0">
                <a:latin typeface="+mj-lt"/>
              </a:rPr>
              <a:t>KEY FINDINGS</a:t>
            </a:r>
          </a:p>
          <a:p>
            <a:pPr marL="0" indent="0">
              <a:buNone/>
            </a:pPr>
            <a:r>
              <a:rPr lang="en-US" sz="1600" dirty="0">
                <a:solidFill>
                  <a:srgbClr val="00B050"/>
                </a:solidFill>
                <a:latin typeface="+mj-lt"/>
              </a:rPr>
              <a:t>76% </a:t>
            </a:r>
            <a:r>
              <a:rPr lang="en-US" sz="1600" dirty="0">
                <a:latin typeface="+mj-lt"/>
              </a:rPr>
              <a:t>of participants felt their checkout was successful, however, the average </a:t>
            </a:r>
            <a:r>
              <a:rPr lang="en-US" sz="1600" dirty="0">
                <a:solidFill>
                  <a:srgbClr val="FF0000"/>
                </a:solidFill>
                <a:latin typeface="+mj-lt"/>
              </a:rPr>
              <a:t>NPS score was 17. </a:t>
            </a:r>
          </a:p>
          <a:p>
            <a:pPr marL="0" indent="0">
              <a:buNone/>
            </a:pPr>
            <a:r>
              <a:rPr lang="en-US" sz="1600" dirty="0">
                <a:latin typeface="+mj-lt"/>
              </a:rPr>
              <a:t>Positive price expectations, comfort and understanding had the strongest relationship to NPS. </a:t>
            </a:r>
          </a:p>
          <a:p>
            <a:r>
              <a:rPr lang="en-US" sz="1600" dirty="0">
                <a:solidFill>
                  <a:srgbClr val="FF0000"/>
                </a:solidFill>
                <a:latin typeface="+mj-lt"/>
              </a:rPr>
              <a:t>Objectively, 43% of participants failed (cart abandonment). </a:t>
            </a:r>
          </a:p>
          <a:p>
            <a:r>
              <a:rPr lang="en-US" sz="1600" dirty="0">
                <a:solidFill>
                  <a:schemeClr val="accent4"/>
                </a:solidFill>
                <a:latin typeface="+mj-lt"/>
              </a:rPr>
              <a:t>30% Struggled</a:t>
            </a:r>
          </a:p>
          <a:p>
            <a:r>
              <a:rPr lang="en-US" sz="1600" dirty="0">
                <a:solidFill>
                  <a:srgbClr val="00B050"/>
                </a:solidFill>
                <a:latin typeface="+mj-lt"/>
              </a:rPr>
              <a:t>27% Succeeded</a:t>
            </a:r>
            <a:endParaRPr lang="en-US" sz="1600" dirty="0">
              <a:solidFill>
                <a:srgbClr val="FF0000"/>
              </a:solidFill>
              <a:latin typeface="+mj-lt"/>
            </a:endParaRPr>
          </a:p>
          <a:p>
            <a:pPr marL="0" indent="0">
              <a:buNone/>
            </a:pPr>
            <a:r>
              <a:rPr lang="en-US" sz="1600" dirty="0">
                <a:solidFill>
                  <a:srgbClr val="FF0000"/>
                </a:solidFill>
                <a:latin typeface="+mj-lt"/>
              </a:rPr>
              <a:t>Income</a:t>
            </a:r>
            <a:r>
              <a:rPr lang="en-US" sz="1600" dirty="0">
                <a:latin typeface="+mj-lt"/>
              </a:rPr>
              <a:t> had the strongest relationship with Objective Fails, Struggles and Success </a:t>
            </a:r>
            <a:r>
              <a:rPr lang="en-US" sz="1600" dirty="0">
                <a:solidFill>
                  <a:srgbClr val="00B0F0"/>
                </a:solidFill>
                <a:latin typeface="+mj-lt"/>
              </a:rPr>
              <a:t>(p &lt; 0.00001, Effect size: Very Large = 0.9;  Large threshold is &gt; 0.5)</a:t>
            </a:r>
          </a:p>
          <a:p>
            <a:pPr marL="0" indent="0">
              <a:buNone/>
            </a:pPr>
            <a:endParaRPr lang="en-US" sz="1600" dirty="0">
              <a:solidFill>
                <a:srgbClr val="00B0F0"/>
              </a:solidFill>
              <a:latin typeface="+mj-lt"/>
            </a:endParaRPr>
          </a:p>
        </p:txBody>
      </p:sp>
      <p:sp>
        <p:nvSpPr>
          <p:cNvPr id="4" name="Rectangle 3">
            <a:extLst>
              <a:ext uri="{FF2B5EF4-FFF2-40B4-BE49-F238E27FC236}">
                <a16:creationId xmlns:a16="http://schemas.microsoft.com/office/drawing/2014/main" id="{547BA348-B0E8-E64B-AFD3-BB8FE9F09BCD}"/>
              </a:ext>
            </a:extLst>
          </p:cNvPr>
          <p:cNvSpPr/>
          <p:nvPr/>
        </p:nvSpPr>
        <p:spPr>
          <a:xfrm>
            <a:off x="181233" y="-1"/>
            <a:ext cx="2396868" cy="279402"/>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EXECUTIVE SUMMARY</a:t>
            </a:r>
          </a:p>
        </p:txBody>
      </p:sp>
      <p:sp>
        <p:nvSpPr>
          <p:cNvPr id="7" name="Content Placeholder 2">
            <a:extLst>
              <a:ext uri="{FF2B5EF4-FFF2-40B4-BE49-F238E27FC236}">
                <a16:creationId xmlns:a16="http://schemas.microsoft.com/office/drawing/2014/main" id="{82F54071-CEF2-F44E-927D-B80DE4AFCE66}"/>
              </a:ext>
            </a:extLst>
          </p:cNvPr>
          <p:cNvSpPr txBox="1">
            <a:spLocks/>
          </p:cNvSpPr>
          <p:nvPr/>
        </p:nvSpPr>
        <p:spPr>
          <a:xfrm>
            <a:off x="2991506" y="514862"/>
            <a:ext cx="9135231" cy="6052193"/>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GOAL</a:t>
            </a:r>
          </a:p>
          <a:p>
            <a:pPr marL="0" indent="0">
              <a:buNone/>
            </a:pPr>
            <a:r>
              <a:rPr lang="en-US" sz="1200" dirty="0">
                <a:latin typeface="+mj-lt"/>
              </a:rPr>
              <a:t>Increase conversions by reducing the number of checkout abandonments and remove any extra steps or distractions that could block an order. The goal of this research is to inspire, explore and choose new directions for design and product strategy, in order to reduce risk and improve usability of the experience, with an emphasis on conversions and operational efficiencies. </a:t>
            </a:r>
            <a:endParaRPr lang="en-US" sz="1600" b="1" dirty="0">
              <a:latin typeface="+mj-lt"/>
            </a:endParaRPr>
          </a:p>
          <a:p>
            <a:pPr marL="0" indent="0">
              <a:buNone/>
            </a:pPr>
            <a:endParaRPr lang="en-US" sz="1600" b="1" dirty="0">
              <a:latin typeface="+mj-lt"/>
            </a:endParaRPr>
          </a:p>
          <a:p>
            <a:pPr marL="0" indent="0">
              <a:buNone/>
            </a:pPr>
            <a:endParaRPr lang="en-US" sz="1600" b="1" dirty="0">
              <a:latin typeface="+mj-lt"/>
            </a:endParaRPr>
          </a:p>
          <a:p>
            <a:pPr marL="0" lvl="0" indent="0">
              <a:buNone/>
            </a:pPr>
            <a:r>
              <a:rPr lang="en-US" sz="1600" dirty="0">
                <a:latin typeface="+mj-lt"/>
              </a:rPr>
              <a:t>METHOD</a:t>
            </a:r>
          </a:p>
          <a:p>
            <a:r>
              <a:rPr lang="en-US" sz="1200" dirty="0">
                <a:latin typeface="+mj-lt"/>
              </a:rPr>
              <a:t>Unmoderated Usability Test, Between Subject-Design</a:t>
            </a:r>
          </a:p>
          <a:p>
            <a:r>
              <a:rPr lang="en-US" sz="1200" dirty="0">
                <a:latin typeface="+mj-lt"/>
              </a:rPr>
              <a:t>3 Key Segments: 2 cut points for income (40K, 80K; range &gt; $19K - $150K); each 50/50 split between 2 levels of sports interest (measuring changes between low income and high income users, also changes between event interest levels (for this study it was sports</a:t>
            </a:r>
          </a:p>
          <a:p>
            <a:r>
              <a:rPr lang="en-US" sz="1200" dirty="0">
                <a:latin typeface="+mj-lt"/>
              </a:rPr>
              <a:t>Device: Mobile Responsive Web only </a:t>
            </a:r>
          </a:p>
          <a:p>
            <a:r>
              <a:rPr lang="en-US" sz="1200" dirty="0">
                <a:latin typeface="+mj-lt"/>
              </a:rPr>
              <a:t>All participants (n = 30) were asked about various search motivations and goals, and prompted with the same 2 scenarios tasks, starting from the homepage of either Vivid Seats or one other competitor.  Information salience was tested via confidence self-report and then a memory test proposition. At the end, retention was measured with a preference question.</a:t>
            </a:r>
            <a:endParaRPr lang="en-US" sz="1600" dirty="0">
              <a:latin typeface="+mj-lt"/>
            </a:endParaRPr>
          </a:p>
          <a:p>
            <a:pPr marL="0" indent="0">
              <a:buNone/>
            </a:pPr>
            <a:endParaRPr lang="en-US" sz="1600" dirty="0">
              <a:latin typeface="+mj-lt"/>
            </a:endParaRPr>
          </a:p>
          <a:p>
            <a:pPr marL="0" indent="0">
              <a:buNone/>
            </a:pPr>
            <a:r>
              <a:rPr lang="en-US" sz="1600" dirty="0">
                <a:latin typeface="+mj-lt"/>
              </a:rPr>
              <a:t>KEY HYPOTHESES</a:t>
            </a:r>
          </a:p>
        </p:txBody>
      </p:sp>
      <p:graphicFrame>
        <p:nvGraphicFramePr>
          <p:cNvPr id="5" name="Table 8">
            <a:extLst>
              <a:ext uri="{FF2B5EF4-FFF2-40B4-BE49-F238E27FC236}">
                <a16:creationId xmlns:a16="http://schemas.microsoft.com/office/drawing/2014/main" id="{E2936ED3-45EF-1441-9D70-F4F31EAB1ED0}"/>
              </a:ext>
            </a:extLst>
          </p:cNvPr>
          <p:cNvGraphicFramePr>
            <a:graphicFrameLocks noGrp="1"/>
          </p:cNvGraphicFramePr>
          <p:nvPr>
            <p:extLst>
              <p:ext uri="{D42A27DB-BD31-4B8C-83A1-F6EECF244321}">
                <p14:modId xmlns:p14="http://schemas.microsoft.com/office/powerpoint/2010/main" val="1549044056"/>
              </p:ext>
            </p:extLst>
          </p:nvPr>
        </p:nvGraphicFramePr>
        <p:xfrm>
          <a:off x="3039284" y="4940778"/>
          <a:ext cx="8939578" cy="1695659"/>
        </p:xfrm>
        <a:graphic>
          <a:graphicData uri="http://schemas.openxmlformats.org/drawingml/2006/table">
            <a:tbl>
              <a:tblPr firstRow="1" bandRow="1">
                <a:tableStyleId>{2D5ABB26-0587-4C30-8999-92F81FD0307C}</a:tableStyleId>
              </a:tblPr>
              <a:tblGrid>
                <a:gridCol w="1480931">
                  <a:extLst>
                    <a:ext uri="{9D8B030D-6E8A-4147-A177-3AD203B41FA5}">
                      <a16:colId xmlns:a16="http://schemas.microsoft.com/office/drawing/2014/main" val="3909162496"/>
                    </a:ext>
                  </a:extLst>
                </a:gridCol>
                <a:gridCol w="7458647">
                  <a:extLst>
                    <a:ext uri="{9D8B030D-6E8A-4147-A177-3AD203B41FA5}">
                      <a16:colId xmlns:a16="http://schemas.microsoft.com/office/drawing/2014/main" val="636579817"/>
                    </a:ext>
                  </a:extLst>
                </a:gridCol>
              </a:tblGrid>
              <a:tr h="385604">
                <a:tc>
                  <a:txBody>
                    <a:bodyPr/>
                    <a:lstStyle/>
                    <a:p>
                      <a:pPr algn="ctr"/>
                      <a:r>
                        <a:rPr lang="en-US" sz="1200" dirty="0">
                          <a:solidFill>
                            <a:schemeClr val="bg1"/>
                          </a:solidFill>
                        </a:rPr>
                        <a:t>SUPPORTED</a:t>
                      </a:r>
                    </a:p>
                  </a:txBody>
                  <a:tcPr anchor="c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Income will be statistically associated with checkout success.</a:t>
                      </a:r>
                    </a:p>
                  </a:txBody>
                  <a:tcPr anchor="ctr"/>
                </a:tc>
                <a:extLst>
                  <a:ext uri="{0D108BD9-81ED-4DB2-BD59-A6C34878D82A}">
                    <a16:rowId xmlns:a16="http://schemas.microsoft.com/office/drawing/2014/main" val="531362242"/>
                  </a:ext>
                </a:extLst>
              </a:tr>
              <a:tr h="4185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NEEDS RESEARCH</a:t>
                      </a:r>
                    </a:p>
                  </a:txBody>
                  <a:tcPr anchor="c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Cart abandonment will be statistically associated with personas with less event interest.</a:t>
                      </a:r>
                    </a:p>
                  </a:txBody>
                  <a:tcPr anchor="ctr"/>
                </a:tc>
                <a:extLst>
                  <a:ext uri="{0D108BD9-81ED-4DB2-BD59-A6C34878D82A}">
                    <a16:rowId xmlns:a16="http://schemas.microsoft.com/office/drawing/2014/main" val="2598227518"/>
                  </a:ext>
                </a:extLst>
              </a:tr>
              <a:tr h="4342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NEEDS RESEARCH </a:t>
                      </a:r>
                    </a:p>
                  </a:txBody>
                  <a:tcPr anchor="c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Almost all participants will not conflate order confirmations with order received.</a:t>
                      </a:r>
                    </a:p>
                  </a:txBody>
                  <a:tcPr anchor="ctr"/>
                </a:tc>
                <a:extLst>
                  <a:ext uri="{0D108BD9-81ED-4DB2-BD59-A6C34878D82A}">
                    <a16:rowId xmlns:a16="http://schemas.microsoft.com/office/drawing/2014/main" val="1960478050"/>
                  </a:ext>
                </a:extLst>
              </a:tr>
              <a:tr h="3878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NOT SUPPORTED</a:t>
                      </a:r>
                    </a:p>
                  </a:txBody>
                  <a:tcPr anchor="c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Most participants will understand order handling,  know when their ticket will be sent by and where they should look for it. </a:t>
                      </a:r>
                    </a:p>
                  </a:txBody>
                  <a:tcPr anchor="ctr"/>
                </a:tc>
                <a:extLst>
                  <a:ext uri="{0D108BD9-81ED-4DB2-BD59-A6C34878D82A}">
                    <a16:rowId xmlns:a16="http://schemas.microsoft.com/office/drawing/2014/main" val="358601520"/>
                  </a:ext>
                </a:extLst>
              </a:tr>
            </a:tbl>
          </a:graphicData>
        </a:graphic>
      </p:graphicFrame>
      <p:sp>
        <p:nvSpPr>
          <p:cNvPr id="2" name="Rectangle 1">
            <a:extLst>
              <a:ext uri="{FF2B5EF4-FFF2-40B4-BE49-F238E27FC236}">
                <a16:creationId xmlns:a16="http://schemas.microsoft.com/office/drawing/2014/main" id="{7F5F93CE-8871-1E44-BD9C-C84C791BE0E5}"/>
              </a:ext>
            </a:extLst>
          </p:cNvPr>
          <p:cNvSpPr/>
          <p:nvPr/>
        </p:nvSpPr>
        <p:spPr>
          <a:xfrm>
            <a:off x="3089332" y="1619481"/>
            <a:ext cx="2551304" cy="18728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STRATEGY</a:t>
            </a:r>
          </a:p>
        </p:txBody>
      </p:sp>
      <p:sp>
        <p:nvSpPr>
          <p:cNvPr id="8" name="Rectangle 7">
            <a:extLst>
              <a:ext uri="{FF2B5EF4-FFF2-40B4-BE49-F238E27FC236}">
                <a16:creationId xmlns:a16="http://schemas.microsoft.com/office/drawing/2014/main" id="{21B2AE58-5B84-AC43-AB80-3F3C3808F209}"/>
              </a:ext>
            </a:extLst>
          </p:cNvPr>
          <p:cNvSpPr/>
          <p:nvPr/>
        </p:nvSpPr>
        <p:spPr>
          <a:xfrm>
            <a:off x="5640636" y="1619480"/>
            <a:ext cx="2551304" cy="1872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EXECUTION</a:t>
            </a:r>
          </a:p>
        </p:txBody>
      </p:sp>
      <p:sp>
        <p:nvSpPr>
          <p:cNvPr id="9" name="Rectangle 8">
            <a:extLst>
              <a:ext uri="{FF2B5EF4-FFF2-40B4-BE49-F238E27FC236}">
                <a16:creationId xmlns:a16="http://schemas.microsoft.com/office/drawing/2014/main" id="{1FCC7A93-27E9-1649-A902-A8EF6871583A}"/>
              </a:ext>
            </a:extLst>
          </p:cNvPr>
          <p:cNvSpPr/>
          <p:nvPr/>
        </p:nvSpPr>
        <p:spPr>
          <a:xfrm>
            <a:off x="8191940" y="1619479"/>
            <a:ext cx="2551304" cy="187286"/>
          </a:xfrm>
          <a:prstGeom prst="rect">
            <a:avLst/>
          </a:prstGeom>
          <a:solidFill>
            <a:srgbClr val="00B050">
              <a:alpha val="2979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ASSESSMENT</a:t>
            </a:r>
          </a:p>
        </p:txBody>
      </p:sp>
      <p:sp>
        <p:nvSpPr>
          <p:cNvPr id="11" name="Rectangle 10">
            <a:extLst>
              <a:ext uri="{FF2B5EF4-FFF2-40B4-BE49-F238E27FC236}">
                <a16:creationId xmlns:a16="http://schemas.microsoft.com/office/drawing/2014/main" id="{1A16A4FD-16FD-CB4D-BBCE-9A83145668EB}"/>
              </a:ext>
            </a:extLst>
          </p:cNvPr>
          <p:cNvSpPr/>
          <p:nvPr/>
        </p:nvSpPr>
        <p:spPr>
          <a:xfrm flipV="1">
            <a:off x="4795866" y="1690259"/>
            <a:ext cx="120336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Tree>
    <p:extLst>
      <p:ext uri="{BB962C8B-B14F-4D97-AF65-F5344CB8AC3E}">
        <p14:creationId xmlns:p14="http://schemas.microsoft.com/office/powerpoint/2010/main" val="489671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AB65C8-BFD5-6D4E-AB2D-5E488D33D79A}"/>
              </a:ext>
            </a:extLst>
          </p:cNvPr>
          <p:cNvSpPr/>
          <p:nvPr/>
        </p:nvSpPr>
        <p:spPr>
          <a:xfrm>
            <a:off x="5437238" y="-289"/>
            <a:ext cx="6754762"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73149F1-5D4C-0C46-B1C1-3E9016021CB6}"/>
              </a:ext>
            </a:extLst>
          </p:cNvPr>
          <p:cNvSpPr txBox="1">
            <a:spLocks/>
          </p:cNvSpPr>
          <p:nvPr/>
        </p:nvSpPr>
        <p:spPr>
          <a:xfrm>
            <a:off x="387968" y="810793"/>
            <a:ext cx="4646488" cy="2175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13" name="Picture 12" descr="Graphical user interface, application&#10;&#10;Description automatically generated">
            <a:extLst>
              <a:ext uri="{FF2B5EF4-FFF2-40B4-BE49-F238E27FC236}">
                <a16:creationId xmlns:a16="http://schemas.microsoft.com/office/drawing/2014/main" id="{D106CCBF-A16E-F842-9477-D13A24C4E065}"/>
              </a:ext>
            </a:extLst>
          </p:cNvPr>
          <p:cNvPicPr>
            <a:picLocks noChangeAspect="1"/>
          </p:cNvPicPr>
          <p:nvPr/>
        </p:nvPicPr>
        <p:blipFill>
          <a:blip r:embed="rId3"/>
          <a:stretch>
            <a:fillRect/>
          </a:stretch>
        </p:blipFill>
        <p:spPr>
          <a:xfrm>
            <a:off x="6429848" y="237775"/>
            <a:ext cx="1704198" cy="3190936"/>
          </a:xfrm>
          <a:prstGeom prst="rect">
            <a:avLst/>
          </a:prstGeom>
        </p:spPr>
      </p:pic>
      <p:sp>
        <p:nvSpPr>
          <p:cNvPr id="15" name="Oval 14">
            <a:extLst>
              <a:ext uri="{FF2B5EF4-FFF2-40B4-BE49-F238E27FC236}">
                <a16:creationId xmlns:a16="http://schemas.microsoft.com/office/drawing/2014/main" id="{CB04B7C2-26AA-F647-9102-204FD6BED4FF}"/>
              </a:ext>
            </a:extLst>
          </p:cNvPr>
          <p:cNvSpPr>
            <a:spLocks noChangeAspect="1"/>
          </p:cNvSpPr>
          <p:nvPr/>
        </p:nvSpPr>
        <p:spPr>
          <a:xfrm flipH="1" flipV="1">
            <a:off x="6571718" y="3322008"/>
            <a:ext cx="37948" cy="39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CFE978-67DE-4948-8BDB-F4E993F5088F}"/>
              </a:ext>
            </a:extLst>
          </p:cNvPr>
          <p:cNvSpPr>
            <a:spLocks noChangeAspect="1"/>
          </p:cNvSpPr>
          <p:nvPr/>
        </p:nvSpPr>
        <p:spPr>
          <a:xfrm>
            <a:off x="7020092" y="3781541"/>
            <a:ext cx="74768" cy="776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136E04-8195-D244-B92B-1C39338A60FA}"/>
              </a:ext>
            </a:extLst>
          </p:cNvPr>
          <p:cNvSpPr>
            <a:spLocks noChangeAspect="1"/>
          </p:cNvSpPr>
          <p:nvPr/>
        </p:nvSpPr>
        <p:spPr>
          <a:xfrm>
            <a:off x="7344351" y="4102242"/>
            <a:ext cx="96185" cy="999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EB3B26E-5552-5543-A030-611B820BEECA}"/>
              </a:ext>
            </a:extLst>
          </p:cNvPr>
          <p:cNvSpPr>
            <a:spLocks noChangeAspect="1"/>
          </p:cNvSpPr>
          <p:nvPr/>
        </p:nvSpPr>
        <p:spPr>
          <a:xfrm>
            <a:off x="6799092" y="3552490"/>
            <a:ext cx="54375" cy="56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831A5A2-3755-AB4F-8793-1DDCA5283F6B}"/>
              </a:ext>
            </a:extLst>
          </p:cNvPr>
          <p:cNvSpPr>
            <a:spLocks noChangeAspect="1"/>
          </p:cNvSpPr>
          <p:nvPr/>
        </p:nvSpPr>
        <p:spPr>
          <a:xfrm>
            <a:off x="7841989" y="4587996"/>
            <a:ext cx="109886" cy="114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FC197D21-2087-D241-94F4-21BC010C9D0D}"/>
              </a:ext>
            </a:extLst>
          </p:cNvPr>
          <p:cNvSpPr txBox="1">
            <a:spLocks/>
          </p:cNvSpPr>
          <p:nvPr/>
        </p:nvSpPr>
        <p:spPr>
          <a:xfrm>
            <a:off x="294445" y="557564"/>
            <a:ext cx="4646488" cy="2175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000"/>
                </a:solidFill>
              </a:rPr>
              <a:t>43% </a:t>
            </a:r>
            <a:r>
              <a:rPr lang="en-US" dirty="0"/>
              <a:t>of participants could reasonably said to be still happy. </a:t>
            </a:r>
          </a:p>
          <a:p>
            <a:r>
              <a:rPr lang="en-US" dirty="0"/>
              <a:t> </a:t>
            </a:r>
          </a:p>
          <a:p>
            <a:r>
              <a:rPr lang="en-US" dirty="0"/>
              <a:t>c</a:t>
            </a:r>
          </a:p>
        </p:txBody>
      </p:sp>
      <p:pic>
        <p:nvPicPr>
          <p:cNvPr id="20" name="Picture 19" descr="Graphical user interface, text, application&#10;&#10;Description automatically generated">
            <a:extLst>
              <a:ext uri="{FF2B5EF4-FFF2-40B4-BE49-F238E27FC236}">
                <a16:creationId xmlns:a16="http://schemas.microsoft.com/office/drawing/2014/main" id="{91CE5A56-8DFC-7B4A-B156-B4587026AAF7}"/>
              </a:ext>
            </a:extLst>
          </p:cNvPr>
          <p:cNvPicPr>
            <a:picLocks noChangeAspect="1"/>
          </p:cNvPicPr>
          <p:nvPr/>
        </p:nvPicPr>
        <p:blipFill>
          <a:blip r:embed="rId4"/>
          <a:stretch>
            <a:fillRect/>
          </a:stretch>
        </p:blipFill>
        <p:spPr>
          <a:xfrm>
            <a:off x="6337141" y="62270"/>
            <a:ext cx="1970134" cy="3366442"/>
          </a:xfrm>
          <a:prstGeom prst="rect">
            <a:avLst/>
          </a:prstGeom>
        </p:spPr>
      </p:pic>
      <p:pic>
        <p:nvPicPr>
          <p:cNvPr id="21" name="Picture 20" descr="Graphical user interface, text, application&#10;&#10;Description automatically generated">
            <a:extLst>
              <a:ext uri="{FF2B5EF4-FFF2-40B4-BE49-F238E27FC236}">
                <a16:creationId xmlns:a16="http://schemas.microsoft.com/office/drawing/2014/main" id="{0117F89C-75F2-9B42-9EAD-49C2C8E2DF24}"/>
              </a:ext>
            </a:extLst>
          </p:cNvPr>
          <p:cNvPicPr>
            <a:picLocks noChangeAspect="1"/>
          </p:cNvPicPr>
          <p:nvPr/>
        </p:nvPicPr>
        <p:blipFill>
          <a:blip r:embed="rId5"/>
          <a:stretch>
            <a:fillRect/>
          </a:stretch>
        </p:blipFill>
        <p:spPr>
          <a:xfrm>
            <a:off x="8083713" y="280130"/>
            <a:ext cx="3720319" cy="6510559"/>
          </a:xfrm>
          <a:prstGeom prst="rect">
            <a:avLst/>
          </a:prstGeom>
        </p:spPr>
      </p:pic>
      <p:sp>
        <p:nvSpPr>
          <p:cNvPr id="5" name="TextBox 4">
            <a:extLst>
              <a:ext uri="{FF2B5EF4-FFF2-40B4-BE49-F238E27FC236}">
                <a16:creationId xmlns:a16="http://schemas.microsoft.com/office/drawing/2014/main" id="{1287193D-8CBF-3145-A720-F6C5B09748F4}"/>
              </a:ext>
            </a:extLst>
          </p:cNvPr>
          <p:cNvSpPr txBox="1"/>
          <p:nvPr/>
        </p:nvSpPr>
        <p:spPr>
          <a:xfrm>
            <a:off x="343367" y="3322008"/>
            <a:ext cx="3794902" cy="3108543"/>
          </a:xfrm>
          <a:prstGeom prst="rect">
            <a:avLst/>
          </a:prstGeom>
          <a:noFill/>
        </p:spPr>
        <p:txBody>
          <a:bodyPr wrap="square" rtlCol="0">
            <a:spAutoFit/>
          </a:bodyPr>
          <a:lstStyle/>
          <a:p>
            <a:r>
              <a:rPr lang="en-US" sz="1400" dirty="0"/>
              <a:t>Machine analyzed sentiment and NPS were both clearly low.*</a:t>
            </a:r>
          </a:p>
          <a:p>
            <a:endParaRPr lang="en-US" sz="1400" dirty="0"/>
          </a:p>
          <a:p>
            <a:r>
              <a:rPr lang="en-US" sz="1400" dirty="0"/>
              <a:t>Of all the machine analyzed sentiments only </a:t>
            </a:r>
            <a:r>
              <a:rPr lang="en-US" sz="1400" dirty="0">
                <a:solidFill>
                  <a:srgbClr val="FF0000"/>
                </a:solidFill>
              </a:rPr>
              <a:t>38%</a:t>
            </a:r>
            <a:r>
              <a:rPr lang="en-US" sz="1400" dirty="0"/>
              <a:t> were positive. This aligns slightly with participant’s average NPS score </a:t>
            </a:r>
            <a:r>
              <a:rPr lang="en-US" sz="1400" dirty="0">
                <a:solidFill>
                  <a:srgbClr val="FF0000"/>
                </a:solidFill>
              </a:rPr>
              <a:t>17 </a:t>
            </a:r>
            <a:r>
              <a:rPr lang="en-US" sz="1400" dirty="0"/>
              <a:t> (</a:t>
            </a:r>
            <a:r>
              <a:rPr lang="en-US" sz="1400" dirty="0">
                <a:solidFill>
                  <a:srgbClr val="FF0000"/>
                </a:solidFill>
              </a:rPr>
              <a:t>43% Promoters</a:t>
            </a:r>
            <a:r>
              <a:rPr lang="en-US" sz="1400" dirty="0"/>
              <a:t>, 30% Passives, 27% Detractors). </a:t>
            </a:r>
          </a:p>
          <a:p>
            <a:endParaRPr lang="en-US" sz="1400" dirty="0"/>
          </a:p>
          <a:p>
            <a:pPr marL="285750" indent="-285750">
              <a:buFont typeface="Arial" panose="020B0604020202020204" pitchFamily="34" charset="0"/>
              <a:buChar char="•"/>
            </a:pPr>
            <a:r>
              <a:rPr lang="en-US" sz="1400" dirty="0"/>
              <a:t>For High Income participants </a:t>
            </a:r>
            <a:r>
              <a:rPr lang="en-US" sz="1400" dirty="0">
                <a:solidFill>
                  <a:schemeClr val="accent2"/>
                </a:solidFill>
              </a:rPr>
              <a:t>45% of sentiments </a:t>
            </a:r>
            <a:r>
              <a:rPr lang="en-US" sz="1400" dirty="0"/>
              <a:t>were positive. (NPS 20)</a:t>
            </a:r>
          </a:p>
          <a:p>
            <a:pPr marL="285750" indent="-285750">
              <a:buFont typeface="Arial" panose="020B0604020202020204" pitchFamily="34" charset="0"/>
              <a:buChar char="•"/>
            </a:pPr>
            <a:r>
              <a:rPr lang="en-US" sz="1400" dirty="0"/>
              <a:t>For Medium Income participants </a:t>
            </a:r>
            <a:r>
              <a:rPr lang="en-US" sz="1400" dirty="0">
                <a:solidFill>
                  <a:schemeClr val="accent4"/>
                </a:solidFill>
              </a:rPr>
              <a:t>60% of sentiments </a:t>
            </a:r>
            <a:r>
              <a:rPr lang="en-US" sz="1400" dirty="0"/>
              <a:t>were positive. (NPS 10)</a:t>
            </a:r>
          </a:p>
          <a:p>
            <a:pPr marL="285750" indent="-285750">
              <a:buFont typeface="Arial" panose="020B0604020202020204" pitchFamily="34" charset="0"/>
              <a:buChar char="•"/>
            </a:pPr>
            <a:r>
              <a:rPr lang="en-US" sz="1400" dirty="0"/>
              <a:t>For low income participants </a:t>
            </a:r>
            <a:r>
              <a:rPr lang="en-US" sz="1400" dirty="0">
                <a:solidFill>
                  <a:srgbClr val="FF0000"/>
                </a:solidFill>
              </a:rPr>
              <a:t>11% of sentiments </a:t>
            </a:r>
            <a:r>
              <a:rPr lang="en-US" sz="1400" dirty="0"/>
              <a:t>were positive. (NPS 20)</a:t>
            </a:r>
          </a:p>
        </p:txBody>
      </p:sp>
      <p:sp>
        <p:nvSpPr>
          <p:cNvPr id="6" name="Rounded Rectangular Callout 5">
            <a:extLst>
              <a:ext uri="{FF2B5EF4-FFF2-40B4-BE49-F238E27FC236}">
                <a16:creationId xmlns:a16="http://schemas.microsoft.com/office/drawing/2014/main" id="{36083FB3-5D3E-054C-9192-415334CDA88E}"/>
              </a:ext>
            </a:extLst>
          </p:cNvPr>
          <p:cNvSpPr/>
          <p:nvPr/>
        </p:nvSpPr>
        <p:spPr>
          <a:xfrm>
            <a:off x="5591675" y="4216300"/>
            <a:ext cx="3669351" cy="1148847"/>
          </a:xfrm>
          <a:prstGeom prst="wedgeRoundRectCallout">
            <a:avLst>
              <a:gd name="adj1" fmla="val 55720"/>
              <a:gd name="adj2" fmla="val 100432"/>
              <a:gd name="adj3" fmla="val 16667"/>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Graphical user interface, text&#10;&#10;Description automatically generated">
            <a:extLst>
              <a:ext uri="{FF2B5EF4-FFF2-40B4-BE49-F238E27FC236}">
                <a16:creationId xmlns:a16="http://schemas.microsoft.com/office/drawing/2014/main" id="{6DA6E416-B934-764E-8A91-6CD286BDB996}"/>
              </a:ext>
            </a:extLst>
          </p:cNvPr>
          <p:cNvPicPr>
            <a:picLocks noChangeAspect="1"/>
          </p:cNvPicPr>
          <p:nvPr/>
        </p:nvPicPr>
        <p:blipFill>
          <a:blip r:embed="rId6"/>
          <a:stretch>
            <a:fillRect/>
          </a:stretch>
        </p:blipFill>
        <p:spPr>
          <a:xfrm>
            <a:off x="5743875" y="4339768"/>
            <a:ext cx="3297136" cy="863535"/>
          </a:xfrm>
          <a:prstGeom prst="rect">
            <a:avLst/>
          </a:prstGeom>
        </p:spPr>
      </p:pic>
      <p:sp>
        <p:nvSpPr>
          <p:cNvPr id="23" name="Rectangle 22">
            <a:extLst>
              <a:ext uri="{FF2B5EF4-FFF2-40B4-BE49-F238E27FC236}">
                <a16:creationId xmlns:a16="http://schemas.microsoft.com/office/drawing/2014/main" id="{7263C04F-C922-C549-97F3-8B75BFC455A3}"/>
              </a:ext>
            </a:extLst>
          </p:cNvPr>
          <p:cNvSpPr/>
          <p:nvPr/>
        </p:nvSpPr>
        <p:spPr>
          <a:xfrm>
            <a:off x="-7851" y="-7"/>
            <a:ext cx="1925142" cy="383059"/>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Tree>
    <p:extLst>
      <p:ext uri="{BB962C8B-B14F-4D97-AF65-F5344CB8AC3E}">
        <p14:creationId xmlns:p14="http://schemas.microsoft.com/office/powerpoint/2010/main" val="3834348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2382AC-4BC7-4949-9593-F852E0ACD10D}"/>
              </a:ext>
            </a:extLst>
          </p:cNvPr>
          <p:cNvSpPr/>
          <p:nvPr/>
        </p:nvSpPr>
        <p:spPr>
          <a:xfrm>
            <a:off x="7692721" y="-3016"/>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
        <p:nvSpPr>
          <p:cNvPr id="3" name="Rectangle 2">
            <a:extLst>
              <a:ext uri="{FF2B5EF4-FFF2-40B4-BE49-F238E27FC236}">
                <a16:creationId xmlns:a16="http://schemas.microsoft.com/office/drawing/2014/main" id="{F8D576B7-F53A-954A-B13D-B4F313E70B14}"/>
              </a:ext>
            </a:extLst>
          </p:cNvPr>
          <p:cNvSpPr/>
          <p:nvPr/>
        </p:nvSpPr>
        <p:spPr>
          <a:xfrm>
            <a:off x="191729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ENGAGEMENT</a:t>
            </a:r>
          </a:p>
        </p:txBody>
      </p:sp>
      <p:sp>
        <p:nvSpPr>
          <p:cNvPr id="4" name="Rectangle 3">
            <a:extLst>
              <a:ext uri="{FF2B5EF4-FFF2-40B4-BE49-F238E27FC236}">
                <a16:creationId xmlns:a16="http://schemas.microsoft.com/office/drawing/2014/main" id="{BB4D0A1E-BB58-4A4E-8FD0-EE4709AFE1B8}"/>
              </a:ext>
            </a:extLst>
          </p:cNvPr>
          <p:cNvSpPr/>
          <p:nvPr/>
        </p:nvSpPr>
        <p:spPr>
          <a:xfrm>
            <a:off x="3842434" y="-1179"/>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
        <p:nvSpPr>
          <p:cNvPr id="5" name="Rectangle 4">
            <a:extLst>
              <a:ext uri="{FF2B5EF4-FFF2-40B4-BE49-F238E27FC236}">
                <a16:creationId xmlns:a16="http://schemas.microsoft.com/office/drawing/2014/main" id="{F0EE5295-1684-0B4F-8C64-175AF5FF7150}"/>
              </a:ext>
            </a:extLst>
          </p:cNvPr>
          <p:cNvSpPr/>
          <p:nvPr/>
        </p:nvSpPr>
        <p:spPr>
          <a:xfrm>
            <a:off x="-7851" y="-7"/>
            <a:ext cx="1925142" cy="383059"/>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6" name="Rectangle 5">
            <a:extLst>
              <a:ext uri="{FF2B5EF4-FFF2-40B4-BE49-F238E27FC236}">
                <a16:creationId xmlns:a16="http://schemas.microsoft.com/office/drawing/2014/main" id="{86B13887-89B0-8748-B958-EBDE524B4C27}"/>
              </a:ext>
            </a:extLst>
          </p:cNvPr>
          <p:cNvSpPr/>
          <p:nvPr/>
        </p:nvSpPr>
        <p:spPr>
          <a:xfrm>
            <a:off x="5767576" y="-2692"/>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graphicFrame>
        <p:nvGraphicFramePr>
          <p:cNvPr id="8" name="Table 7">
            <a:extLst>
              <a:ext uri="{FF2B5EF4-FFF2-40B4-BE49-F238E27FC236}">
                <a16:creationId xmlns:a16="http://schemas.microsoft.com/office/drawing/2014/main" id="{8B8619F0-1937-4049-88B9-A2506890D16E}"/>
              </a:ext>
            </a:extLst>
          </p:cNvPr>
          <p:cNvGraphicFramePr>
            <a:graphicFrameLocks noGrp="1"/>
          </p:cNvGraphicFramePr>
          <p:nvPr>
            <p:extLst>
              <p:ext uri="{D42A27DB-BD31-4B8C-83A1-F6EECF244321}">
                <p14:modId xmlns:p14="http://schemas.microsoft.com/office/powerpoint/2010/main" val="43840352"/>
              </p:ext>
            </p:extLst>
          </p:nvPr>
        </p:nvGraphicFramePr>
        <p:xfrm>
          <a:off x="5767576" y="814194"/>
          <a:ext cx="5537200" cy="3169084"/>
        </p:xfrm>
        <a:graphic>
          <a:graphicData uri="http://schemas.openxmlformats.org/drawingml/2006/table">
            <a:tbl>
              <a:tblPr/>
              <a:tblGrid>
                <a:gridCol w="1384300">
                  <a:extLst>
                    <a:ext uri="{9D8B030D-6E8A-4147-A177-3AD203B41FA5}">
                      <a16:colId xmlns:a16="http://schemas.microsoft.com/office/drawing/2014/main" val="4246841144"/>
                    </a:ext>
                  </a:extLst>
                </a:gridCol>
                <a:gridCol w="1384300">
                  <a:extLst>
                    <a:ext uri="{9D8B030D-6E8A-4147-A177-3AD203B41FA5}">
                      <a16:colId xmlns:a16="http://schemas.microsoft.com/office/drawing/2014/main" val="918153382"/>
                    </a:ext>
                  </a:extLst>
                </a:gridCol>
                <a:gridCol w="1384300">
                  <a:extLst>
                    <a:ext uri="{9D8B030D-6E8A-4147-A177-3AD203B41FA5}">
                      <a16:colId xmlns:a16="http://schemas.microsoft.com/office/drawing/2014/main" val="3569139190"/>
                    </a:ext>
                  </a:extLst>
                </a:gridCol>
                <a:gridCol w="1384300">
                  <a:extLst>
                    <a:ext uri="{9D8B030D-6E8A-4147-A177-3AD203B41FA5}">
                      <a16:colId xmlns:a16="http://schemas.microsoft.com/office/drawing/2014/main" val="1844261523"/>
                    </a:ext>
                  </a:extLst>
                </a:gridCol>
              </a:tblGrid>
              <a:tr h="347161">
                <a:tc gridSpan="4">
                  <a:txBody>
                    <a:bodyPr/>
                    <a:lstStyle/>
                    <a:p>
                      <a:pPr algn="ctr" rtl="0" fontAlgn="b"/>
                      <a:r>
                        <a:rPr lang="en-US" sz="1600" b="1" i="0" u="none" strike="noStrike">
                          <a:solidFill>
                            <a:srgbClr val="595959"/>
                          </a:solidFill>
                          <a:effectLst/>
                          <a:latin typeface="Calibri" panose="020F0502020204030204" pitchFamily="34" charset="0"/>
                        </a:rPr>
                        <a:t>Vivid Seats NPS Score </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3293180"/>
                  </a:ext>
                </a:extLst>
              </a:tr>
              <a:tr h="329803">
                <a:tc gridSpan="4">
                  <a:txBody>
                    <a:bodyPr/>
                    <a:lstStyle/>
                    <a:p>
                      <a:pPr algn="ctr" rtl="0" fontAlgn="b"/>
                      <a:r>
                        <a:rPr lang="en-US" sz="1600" b="0" i="0" u="none" strike="noStrike">
                          <a:solidFill>
                            <a:srgbClr val="595959"/>
                          </a:solidFill>
                          <a:effectLst/>
                          <a:latin typeface="Calibri" panose="020F0502020204030204" pitchFamily="34" charset="0"/>
                        </a:rPr>
                        <a:t>SES Segments Vivid</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712797"/>
                  </a:ext>
                </a:extLst>
              </a:tr>
              <a:tr h="264503">
                <a:tc gridSpan="4">
                  <a:txBody>
                    <a:bodyPr/>
                    <a:lstStyle/>
                    <a:p>
                      <a:pPr algn="ctr" rtl="0" fontAlgn="b"/>
                      <a:r>
                        <a:rPr lang="en-US" sz="1000" b="0" i="1" u="none" strike="noStrike" dirty="0">
                          <a:solidFill>
                            <a:srgbClr val="595959"/>
                          </a:solidFill>
                          <a:effectLst/>
                          <a:latin typeface="Calibri" panose="020F0502020204030204" pitchFamily="34" charset="0"/>
                        </a:rPr>
                        <a:t>Net Promoter Score (NPS)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8344500"/>
                  </a:ext>
                </a:extLst>
              </a:tr>
              <a:tr h="409155">
                <a:tc gridSpan="4">
                  <a:txBody>
                    <a:bodyPr/>
                    <a:lstStyle/>
                    <a:p>
                      <a:pPr algn="ctr" rtl="0" fontAlgn="b"/>
                      <a:r>
                        <a:rPr lang="en-US" sz="1000" b="0" i="1" u="none" strike="noStrike">
                          <a:solidFill>
                            <a:srgbClr val="595959"/>
                          </a:solidFill>
                          <a:effectLst/>
                          <a:latin typeface="Calibri" panose="020F0502020204030204" pitchFamily="34" charset="0"/>
                        </a:rPr>
                        <a:t>This measures the likelihood of users to recommend your product or services. Scores range from -100 to 100 and include all participants.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6727217"/>
                  </a:ext>
                </a:extLst>
              </a:tr>
              <a:tr h="380224">
                <a:tc>
                  <a:txBody>
                    <a:bodyPr/>
                    <a:lstStyle/>
                    <a:p>
                      <a:pPr algn="l" fontAlgn="ctr"/>
                      <a:endParaRPr lang="en-US"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gridSpan="3">
                  <a:txBody>
                    <a:bodyPr/>
                    <a:lstStyle/>
                    <a:p>
                      <a:pPr algn="ctr" rtl="0" fontAlgn="b"/>
                      <a:r>
                        <a:rPr lang="en-US" sz="1200" b="0" i="0" u="none" strike="noStrike" dirty="0">
                          <a:solidFill>
                            <a:srgbClr val="595959"/>
                          </a:solidFill>
                          <a:effectLst/>
                          <a:latin typeface="Calibri" panose="020F0502020204030204" pitchFamily="34" charset="0"/>
                        </a:rPr>
                        <a:t>Mobile Responsive Web</a:t>
                      </a: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225610"/>
                  </a:ext>
                </a:extLst>
              </a:tr>
              <a:tr h="281035">
                <a:tc>
                  <a:txBody>
                    <a:bodyPr/>
                    <a:lstStyle/>
                    <a:p>
                      <a:pPr algn="l" rtl="0" fontAlgn="b"/>
                      <a:r>
                        <a:rPr lang="en-US" sz="1200" b="0" i="0" u="none" strike="noStrike">
                          <a:solidFill>
                            <a:srgbClr val="595959"/>
                          </a:solidFill>
                          <a:effectLst/>
                          <a:latin typeface="Calibri" panose="020F0502020204030204" pitchFamily="34" charset="0"/>
                        </a:rPr>
                        <a:t>Test Segment</a:t>
                      </a:r>
                    </a:p>
                  </a:txBody>
                  <a:tcPr marL="9525" marR="9525" marT="9525" marB="0" anchor="b">
                    <a:lnL>
                      <a:noFill/>
                    </a:lnL>
                    <a:lnR>
                      <a:noFill/>
                    </a:lnR>
                    <a:lnT>
                      <a:noFill/>
                    </a:lnT>
                    <a:lnB>
                      <a:noFill/>
                    </a:lnB>
                  </a:tcPr>
                </a:tc>
                <a:tc>
                  <a:txBody>
                    <a:bodyPr/>
                    <a:lstStyle/>
                    <a:p>
                      <a:pPr algn="ctr" rtl="0" fontAlgn="b"/>
                      <a:r>
                        <a:rPr lang="en-US" sz="1200" b="1" i="0" u="none" strike="noStrike">
                          <a:solidFill>
                            <a:srgbClr val="595959"/>
                          </a:solidFill>
                          <a:effectLst/>
                          <a:latin typeface="Calibri" panose="020F0502020204030204" pitchFamily="34" charset="0"/>
                        </a:rPr>
                        <a:t>High Income</a:t>
                      </a:r>
                    </a:p>
                  </a:txBody>
                  <a:tcPr marL="9525" marR="9525" marT="9525"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ctr" rtl="0" fontAlgn="b"/>
                      <a:r>
                        <a:rPr lang="en-US" sz="1200" b="1" i="0" u="none" strike="noStrike">
                          <a:solidFill>
                            <a:srgbClr val="595959"/>
                          </a:solidFill>
                          <a:effectLst/>
                          <a:latin typeface="Calibri" panose="020F0502020204030204" pitchFamily="34" charset="0"/>
                        </a:rPr>
                        <a:t>Medium Income</a:t>
                      </a:r>
                    </a:p>
                  </a:txBody>
                  <a:tcPr marL="9525" marR="9525" marT="9525"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ctr" rtl="0" fontAlgn="b"/>
                      <a:r>
                        <a:rPr lang="en-US" sz="1200" b="1" i="0" u="none" strike="noStrike">
                          <a:solidFill>
                            <a:srgbClr val="595959"/>
                          </a:solidFill>
                          <a:effectLst/>
                          <a:latin typeface="Calibri" panose="020F0502020204030204" pitchFamily="34" charset="0"/>
                        </a:rPr>
                        <a:t>Low Income </a:t>
                      </a:r>
                    </a:p>
                  </a:txBody>
                  <a:tcPr marL="9525" marR="9525" marT="9525" marB="0" anchor="b">
                    <a:lnL>
                      <a:noFill/>
                    </a:lnL>
                    <a:lnR>
                      <a:noFill/>
                    </a:lnR>
                    <a:lnT w="6350" cap="flat" cmpd="sng" algn="ctr">
                      <a:solidFill>
                        <a:srgbClr val="000000"/>
                      </a:solidFill>
                      <a:prstDash val="dot"/>
                      <a:round/>
                      <a:headEnd type="none" w="med" len="med"/>
                      <a:tailEnd type="none" w="med" len="med"/>
                    </a:lnT>
                    <a:lnB>
                      <a:noFill/>
                    </a:lnB>
                  </a:tcPr>
                </a:tc>
                <a:extLst>
                  <a:ext uri="{0D108BD9-81ED-4DB2-BD59-A6C34878D82A}">
                    <a16:rowId xmlns:a16="http://schemas.microsoft.com/office/drawing/2014/main" val="4006393491"/>
                  </a:ext>
                </a:extLst>
              </a:tr>
              <a:tr h="314098">
                <a:tc>
                  <a:txBody>
                    <a:bodyPr/>
                    <a:lstStyle/>
                    <a:p>
                      <a:pPr algn="l" rtl="0" fontAlgn="b"/>
                      <a:r>
                        <a:rPr lang="en-US" sz="1200" b="0" i="0" u="none" strike="noStrike">
                          <a:solidFill>
                            <a:srgbClr val="595959"/>
                          </a:solidFill>
                          <a:effectLst/>
                          <a:latin typeface="Calibri" panose="020F0502020204030204" pitchFamily="34" charset="0"/>
                        </a:rPr>
                        <a:t>NPS Score</a:t>
                      </a:r>
                    </a:p>
                  </a:txBody>
                  <a:tcPr marL="9525" marR="9525" marT="9525" marB="0" anchor="b">
                    <a:lnL>
                      <a:noFill/>
                    </a:lnL>
                    <a:lnR>
                      <a:noFill/>
                    </a:lnR>
                    <a:lnT>
                      <a:noFill/>
                    </a:lnT>
                    <a:lnB>
                      <a:noFill/>
                    </a:lnB>
                  </a:tcPr>
                </a:tc>
                <a:tc>
                  <a:txBody>
                    <a:bodyPr/>
                    <a:lstStyle/>
                    <a:p>
                      <a:pPr algn="ctr" rtl="0" fontAlgn="b"/>
                      <a:r>
                        <a:rPr lang="en-US" sz="1400" b="1" i="0" u="none" strike="noStrike">
                          <a:solidFill>
                            <a:srgbClr val="FFC000"/>
                          </a:solidFill>
                          <a:effectLst/>
                          <a:latin typeface="Calibri" panose="020F0502020204030204" pitchFamily="34" charset="0"/>
                        </a:rPr>
                        <a:t>20</a:t>
                      </a:r>
                    </a:p>
                  </a:txBody>
                  <a:tcPr marL="9525" marR="9525" marT="9525" marB="0" anchor="b">
                    <a:lnL>
                      <a:noFill/>
                    </a:lnL>
                    <a:lnR>
                      <a:noFill/>
                    </a:lnR>
                    <a:lnT>
                      <a:noFill/>
                    </a:lnT>
                    <a:lnB>
                      <a:noFill/>
                    </a:lnB>
                    <a:solidFill>
                      <a:srgbClr val="D9E1F2"/>
                    </a:solidFill>
                  </a:tcPr>
                </a:tc>
                <a:tc>
                  <a:txBody>
                    <a:bodyPr/>
                    <a:lstStyle/>
                    <a:p>
                      <a:pPr algn="ctr" rtl="0" fontAlgn="b"/>
                      <a:r>
                        <a:rPr lang="en-US" sz="1400" b="1" i="0" u="none" strike="noStrike">
                          <a:solidFill>
                            <a:srgbClr val="FFC000"/>
                          </a:solidFill>
                          <a:effectLst/>
                          <a:latin typeface="Calibri" panose="020F0502020204030204" pitchFamily="34" charset="0"/>
                        </a:rPr>
                        <a:t>10</a:t>
                      </a:r>
                    </a:p>
                  </a:txBody>
                  <a:tcPr marL="9525" marR="9525" marT="9525" marB="0" anchor="b">
                    <a:lnL>
                      <a:noFill/>
                    </a:lnL>
                    <a:lnR>
                      <a:noFill/>
                    </a:lnR>
                    <a:lnT>
                      <a:noFill/>
                    </a:lnT>
                    <a:lnB>
                      <a:noFill/>
                    </a:lnB>
                    <a:solidFill>
                      <a:srgbClr val="D9E1F2"/>
                    </a:solidFill>
                  </a:tcPr>
                </a:tc>
                <a:tc>
                  <a:txBody>
                    <a:bodyPr/>
                    <a:lstStyle/>
                    <a:p>
                      <a:pPr algn="ctr" rtl="0" fontAlgn="b"/>
                      <a:r>
                        <a:rPr lang="en-US" sz="1400" b="1" i="0" u="none" strike="noStrike">
                          <a:solidFill>
                            <a:srgbClr val="FFC000"/>
                          </a:solidFill>
                          <a:effectLst/>
                          <a:latin typeface="Calibri" panose="020F0502020204030204" pitchFamily="34" charset="0"/>
                        </a:rPr>
                        <a:t>20</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3035313137"/>
                  </a:ext>
                </a:extLst>
              </a:tr>
              <a:tr h="281035">
                <a:tc>
                  <a:txBody>
                    <a:bodyPr/>
                    <a:lstStyle/>
                    <a:p>
                      <a:pPr algn="l" rtl="0" fontAlgn="b"/>
                      <a:r>
                        <a:rPr lang="en-US" sz="1200" b="0" i="0" u="none" strike="noStrike">
                          <a:solidFill>
                            <a:srgbClr val="595959"/>
                          </a:solidFill>
                          <a:effectLst/>
                          <a:latin typeface="Calibri" panose="020F0502020204030204" pitchFamily="34" charset="0"/>
                        </a:rPr>
                        <a:t>%Detractors</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30</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30</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20</a:t>
                      </a:r>
                    </a:p>
                  </a:txBody>
                  <a:tcPr marL="9525" marR="9525" marT="9525" marB="0" anchor="b">
                    <a:lnL>
                      <a:noFill/>
                    </a:lnL>
                    <a:lnR>
                      <a:noFill/>
                    </a:lnR>
                    <a:lnT>
                      <a:noFill/>
                    </a:lnT>
                    <a:lnB>
                      <a:noFill/>
                    </a:lnB>
                  </a:tcPr>
                </a:tc>
                <a:extLst>
                  <a:ext uri="{0D108BD9-81ED-4DB2-BD59-A6C34878D82A}">
                    <a16:rowId xmlns:a16="http://schemas.microsoft.com/office/drawing/2014/main" val="1893099591"/>
                  </a:ext>
                </a:extLst>
              </a:tr>
              <a:tr h="281035">
                <a:tc>
                  <a:txBody>
                    <a:bodyPr/>
                    <a:lstStyle/>
                    <a:p>
                      <a:pPr algn="l" rtl="0" fontAlgn="b"/>
                      <a:r>
                        <a:rPr lang="en-US" sz="1200" b="0" i="0" u="none" strike="noStrike">
                          <a:solidFill>
                            <a:srgbClr val="595959"/>
                          </a:solidFill>
                          <a:effectLst/>
                          <a:latin typeface="Calibri" panose="020F0502020204030204" pitchFamily="34" charset="0"/>
                        </a:rPr>
                        <a:t>%Passives</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20</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30</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40</a:t>
                      </a:r>
                    </a:p>
                  </a:txBody>
                  <a:tcPr marL="9525" marR="9525" marT="9525" marB="0" anchor="b">
                    <a:lnL>
                      <a:noFill/>
                    </a:lnL>
                    <a:lnR>
                      <a:noFill/>
                    </a:lnR>
                    <a:lnT>
                      <a:noFill/>
                    </a:lnT>
                    <a:lnB>
                      <a:noFill/>
                    </a:lnB>
                  </a:tcPr>
                </a:tc>
                <a:extLst>
                  <a:ext uri="{0D108BD9-81ED-4DB2-BD59-A6C34878D82A}">
                    <a16:rowId xmlns:a16="http://schemas.microsoft.com/office/drawing/2014/main" val="1836199254"/>
                  </a:ext>
                </a:extLst>
              </a:tr>
              <a:tr h="281035">
                <a:tc>
                  <a:txBody>
                    <a:bodyPr/>
                    <a:lstStyle/>
                    <a:p>
                      <a:pPr algn="l" rtl="0" fontAlgn="b"/>
                      <a:r>
                        <a:rPr lang="en-US" sz="1200" b="0" i="0" u="none" strike="noStrike">
                          <a:solidFill>
                            <a:srgbClr val="595959"/>
                          </a:solidFill>
                          <a:effectLst/>
                          <a:latin typeface="Calibri" panose="020F0502020204030204" pitchFamily="34" charset="0"/>
                        </a:rPr>
                        <a:t>%Promoters</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50</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40</a:t>
                      </a:r>
                    </a:p>
                  </a:txBody>
                  <a:tcPr marL="9525" marR="9525" marT="9525" marB="0" anchor="b">
                    <a:lnL>
                      <a:noFill/>
                    </a:lnL>
                    <a:lnR>
                      <a:noFill/>
                    </a:lnR>
                    <a:lnT>
                      <a:noFill/>
                    </a:lnT>
                    <a:lnB>
                      <a:noFill/>
                    </a:lnB>
                  </a:tcPr>
                </a:tc>
                <a:tc>
                  <a:txBody>
                    <a:bodyPr/>
                    <a:lstStyle/>
                    <a:p>
                      <a:pPr algn="ctr" rtl="0" fontAlgn="b"/>
                      <a:r>
                        <a:rPr lang="en-US" sz="1200" b="0" i="0" u="none" strike="noStrike" dirty="0">
                          <a:solidFill>
                            <a:srgbClr val="595959"/>
                          </a:solidFill>
                          <a:effectLst/>
                          <a:latin typeface="Calibri" panose="020F0502020204030204" pitchFamily="34" charset="0"/>
                        </a:rPr>
                        <a:t>40</a:t>
                      </a:r>
                    </a:p>
                  </a:txBody>
                  <a:tcPr marL="9525" marR="9525" marT="9525" marB="0" anchor="b">
                    <a:lnL>
                      <a:noFill/>
                    </a:lnL>
                    <a:lnR>
                      <a:noFill/>
                    </a:lnR>
                    <a:lnT>
                      <a:noFill/>
                    </a:lnT>
                    <a:lnB>
                      <a:noFill/>
                    </a:lnB>
                  </a:tcPr>
                </a:tc>
                <a:extLst>
                  <a:ext uri="{0D108BD9-81ED-4DB2-BD59-A6C34878D82A}">
                    <a16:rowId xmlns:a16="http://schemas.microsoft.com/office/drawing/2014/main" val="1112513741"/>
                  </a:ext>
                </a:extLst>
              </a:tr>
            </a:tbl>
          </a:graphicData>
        </a:graphic>
      </p:graphicFrame>
      <p:graphicFrame>
        <p:nvGraphicFramePr>
          <p:cNvPr id="10" name="Table 9">
            <a:extLst>
              <a:ext uri="{FF2B5EF4-FFF2-40B4-BE49-F238E27FC236}">
                <a16:creationId xmlns:a16="http://schemas.microsoft.com/office/drawing/2014/main" id="{3E5AFEE2-A52C-B941-8476-E2B416BC0D83}"/>
              </a:ext>
            </a:extLst>
          </p:cNvPr>
          <p:cNvGraphicFramePr>
            <a:graphicFrameLocks noGrp="1"/>
          </p:cNvGraphicFramePr>
          <p:nvPr>
            <p:extLst>
              <p:ext uri="{D42A27DB-BD31-4B8C-83A1-F6EECF244321}">
                <p14:modId xmlns:p14="http://schemas.microsoft.com/office/powerpoint/2010/main" val="1832181792"/>
              </p:ext>
            </p:extLst>
          </p:nvPr>
        </p:nvGraphicFramePr>
        <p:xfrm>
          <a:off x="5767577" y="4415592"/>
          <a:ext cx="5537199" cy="1976615"/>
        </p:xfrm>
        <a:graphic>
          <a:graphicData uri="http://schemas.openxmlformats.org/drawingml/2006/table">
            <a:tbl>
              <a:tblPr/>
              <a:tblGrid>
                <a:gridCol w="1845733">
                  <a:extLst>
                    <a:ext uri="{9D8B030D-6E8A-4147-A177-3AD203B41FA5}">
                      <a16:colId xmlns:a16="http://schemas.microsoft.com/office/drawing/2014/main" val="2771757866"/>
                    </a:ext>
                  </a:extLst>
                </a:gridCol>
                <a:gridCol w="1845733">
                  <a:extLst>
                    <a:ext uri="{9D8B030D-6E8A-4147-A177-3AD203B41FA5}">
                      <a16:colId xmlns:a16="http://schemas.microsoft.com/office/drawing/2014/main" val="258649470"/>
                    </a:ext>
                  </a:extLst>
                </a:gridCol>
                <a:gridCol w="1845733">
                  <a:extLst>
                    <a:ext uri="{9D8B030D-6E8A-4147-A177-3AD203B41FA5}">
                      <a16:colId xmlns:a16="http://schemas.microsoft.com/office/drawing/2014/main" val="3801200121"/>
                    </a:ext>
                  </a:extLst>
                </a:gridCol>
              </a:tblGrid>
              <a:tr h="375557">
                <a:tc>
                  <a:txBody>
                    <a:bodyPr/>
                    <a:lstStyle/>
                    <a:p>
                      <a:pPr algn="l" fontAlgn="b"/>
                      <a:endParaRPr lang="en-US" sz="1400" b="0" i="0" u="none" strike="noStrike" dirty="0">
                        <a:solidFill>
                          <a:srgbClr val="80808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r>
                        <a:rPr lang="en-US" sz="1200" b="0" i="0" u="none" strike="noStrike" dirty="0">
                          <a:solidFill>
                            <a:srgbClr val="595959"/>
                          </a:solidFill>
                          <a:effectLst/>
                          <a:latin typeface="Calibri" panose="020F0502020204030204" pitchFamily="34" charset="0"/>
                        </a:rPr>
                        <a:t>Average</a:t>
                      </a:r>
                    </a:p>
                  </a:txBody>
                  <a:tcPr marL="9525" marR="9525" marT="9525" marB="0" anchor="ctr">
                    <a:lnL>
                      <a:noFill/>
                    </a:lnL>
                    <a:lnR>
                      <a:noFill/>
                    </a:lnR>
                    <a:lnT>
                      <a:noFill/>
                    </a:lnT>
                    <a:lnB>
                      <a:noFill/>
                    </a:lnB>
                  </a:tcPr>
                </a:tc>
                <a:tc>
                  <a:txBody>
                    <a:bodyPr/>
                    <a:lstStyle/>
                    <a:p>
                      <a:pPr algn="ctr" rtl="0" fontAlgn="b"/>
                      <a:r>
                        <a:rPr lang="en-US" sz="1200" b="1" i="0" u="none" strike="noStrike">
                          <a:solidFill>
                            <a:srgbClr val="808080"/>
                          </a:solidFill>
                          <a:effectLst/>
                          <a:latin typeface="Calibri" panose="020F0502020204030204" pitchFamily="34" charset="0"/>
                        </a:rPr>
                        <a:t>St.Deviation</a:t>
                      </a:r>
                    </a:p>
                  </a:txBody>
                  <a:tcPr marL="9525" marR="9525" marT="9525" marB="0" anchor="ctr">
                    <a:lnL>
                      <a:noFill/>
                    </a:lnL>
                    <a:lnR>
                      <a:noFill/>
                    </a:lnR>
                    <a:lnT>
                      <a:noFill/>
                    </a:lnT>
                    <a:lnB>
                      <a:noFill/>
                    </a:lnB>
                  </a:tcPr>
                </a:tc>
                <a:extLst>
                  <a:ext uri="{0D108BD9-81ED-4DB2-BD59-A6C34878D82A}">
                    <a16:rowId xmlns:a16="http://schemas.microsoft.com/office/drawing/2014/main" val="806925140"/>
                  </a:ext>
                </a:extLst>
              </a:tr>
              <a:tr h="395323">
                <a:tc>
                  <a:txBody>
                    <a:bodyPr/>
                    <a:lstStyle/>
                    <a:p>
                      <a:pPr algn="l" fontAlgn="b"/>
                      <a:r>
                        <a:rPr lang="en-US" sz="1400" b="1" i="0" u="none" strike="noStrike" dirty="0">
                          <a:solidFill>
                            <a:srgbClr val="595959"/>
                          </a:solidFill>
                          <a:effectLst/>
                          <a:latin typeface="Calibri" panose="020F0502020204030204" pitchFamily="34" charset="0"/>
                        </a:rPr>
                        <a:t>NPS</a:t>
                      </a:r>
                    </a:p>
                  </a:txBody>
                  <a:tcPr marL="9525" marR="9525" marT="9525" marB="0" anchor="ctr">
                    <a:lnL>
                      <a:noFill/>
                    </a:lnL>
                    <a:lnR>
                      <a:noFill/>
                    </a:lnR>
                    <a:lnT>
                      <a:noFill/>
                    </a:lnT>
                    <a:lnB>
                      <a:noFill/>
                    </a:lnB>
                  </a:tcPr>
                </a:tc>
                <a:tc>
                  <a:txBody>
                    <a:bodyPr/>
                    <a:lstStyle/>
                    <a:p>
                      <a:pPr algn="ctr" rtl="0" fontAlgn="b"/>
                      <a:r>
                        <a:rPr lang="en-US" sz="1400" b="1" i="0" u="none" strike="noStrike" dirty="0">
                          <a:solidFill>
                            <a:srgbClr val="FFC000"/>
                          </a:solidFill>
                          <a:effectLst/>
                          <a:latin typeface="Calibri" panose="020F0502020204030204" pitchFamily="34" charset="0"/>
                        </a:rPr>
                        <a:t>17</a:t>
                      </a:r>
                    </a:p>
                  </a:txBody>
                  <a:tcPr marL="9525" marR="9525" marT="9525" marB="0" anchor="ctr">
                    <a:lnL>
                      <a:noFill/>
                    </a:lnL>
                    <a:lnR>
                      <a:noFill/>
                    </a:lnR>
                    <a:lnT>
                      <a:noFill/>
                    </a:lnT>
                    <a:lnB>
                      <a:noFill/>
                    </a:lnB>
                    <a:solidFill>
                      <a:srgbClr val="D9E1F2"/>
                    </a:solidFill>
                  </a:tcPr>
                </a:tc>
                <a:tc>
                  <a:txBody>
                    <a:bodyPr/>
                    <a:lstStyle/>
                    <a:p>
                      <a:pPr algn="ctr" rtl="0" fontAlgn="b"/>
                      <a:r>
                        <a:rPr lang="en-US" sz="1200" b="1" i="0" u="none" strike="noStrike" dirty="0">
                          <a:solidFill>
                            <a:srgbClr val="000000"/>
                          </a:solidFill>
                          <a:effectLst/>
                          <a:latin typeface="Calibri" panose="020F0502020204030204" pitchFamily="34" charset="0"/>
                        </a:rPr>
                        <a:t>6</a:t>
                      </a:r>
                    </a:p>
                  </a:txBody>
                  <a:tcPr marL="9525" marR="9525" marT="9525" marB="0" anchor="ctr">
                    <a:lnL>
                      <a:noFill/>
                    </a:lnL>
                    <a:lnR>
                      <a:noFill/>
                    </a:lnR>
                    <a:lnT>
                      <a:noFill/>
                    </a:lnT>
                    <a:lnB>
                      <a:noFill/>
                    </a:lnB>
                  </a:tcPr>
                </a:tc>
                <a:extLst>
                  <a:ext uri="{0D108BD9-81ED-4DB2-BD59-A6C34878D82A}">
                    <a16:rowId xmlns:a16="http://schemas.microsoft.com/office/drawing/2014/main" val="1648639661"/>
                  </a:ext>
                </a:extLst>
              </a:tr>
              <a:tr h="415089">
                <a:tc>
                  <a:txBody>
                    <a:bodyPr/>
                    <a:lstStyle/>
                    <a:p>
                      <a:pPr algn="l" fontAlgn="b"/>
                      <a:r>
                        <a:rPr lang="en-US" sz="1400" b="1" i="0" u="none" strike="noStrike">
                          <a:solidFill>
                            <a:srgbClr val="595959"/>
                          </a:solidFill>
                          <a:effectLst/>
                          <a:latin typeface="Calibri" panose="020F0502020204030204" pitchFamily="34" charset="0"/>
                        </a:rPr>
                        <a:t>DETRACTORS</a:t>
                      </a:r>
                    </a:p>
                  </a:txBody>
                  <a:tcPr marL="9525" marR="9525" marT="9525" marB="0" anchor="ctr">
                    <a:lnL>
                      <a:noFill/>
                    </a:lnL>
                    <a:lnR>
                      <a:noFill/>
                    </a:lnR>
                    <a:lnT>
                      <a:noFill/>
                    </a:lnT>
                    <a:lnB>
                      <a:noFill/>
                    </a:lnB>
                  </a:tcPr>
                </a:tc>
                <a:tc>
                  <a:txBody>
                    <a:bodyPr/>
                    <a:lstStyle/>
                    <a:p>
                      <a:pPr algn="ctr" rtl="0" fontAlgn="b"/>
                      <a:r>
                        <a:rPr lang="en-US" sz="1400" b="1" i="0" u="none" strike="noStrike">
                          <a:solidFill>
                            <a:srgbClr val="FFC000"/>
                          </a:solidFill>
                          <a:effectLst/>
                          <a:latin typeface="Calibri" panose="020F0502020204030204" pitchFamily="34" charset="0"/>
                        </a:rPr>
                        <a:t>27</a:t>
                      </a:r>
                    </a:p>
                  </a:txBody>
                  <a:tcPr marL="9525" marR="9525" marT="9525" marB="0" anchor="ctr">
                    <a:lnL>
                      <a:noFill/>
                    </a:lnL>
                    <a:lnR>
                      <a:noFill/>
                    </a:lnR>
                    <a:lnT>
                      <a:noFill/>
                    </a:lnT>
                    <a:lnB>
                      <a:noFill/>
                    </a:lnB>
                    <a:solidFill>
                      <a:srgbClr val="D9E1F2"/>
                    </a:solidFill>
                  </a:tcPr>
                </a:tc>
                <a:tc>
                  <a:txBody>
                    <a:bodyPr/>
                    <a:lstStyle/>
                    <a:p>
                      <a:pPr algn="ctr" rtl="0" fontAlgn="b"/>
                      <a:r>
                        <a:rPr lang="en-US" sz="1200" b="1" i="0" u="none" strike="noStrike" dirty="0">
                          <a:solidFill>
                            <a:srgbClr val="000000"/>
                          </a:solidFill>
                          <a:effectLst/>
                          <a:latin typeface="Calibri" panose="020F0502020204030204" pitchFamily="34" charset="0"/>
                        </a:rPr>
                        <a:t>6</a:t>
                      </a:r>
                    </a:p>
                  </a:txBody>
                  <a:tcPr marL="9525" marR="9525" marT="9525" marB="0" anchor="ctr">
                    <a:lnL>
                      <a:noFill/>
                    </a:lnL>
                    <a:lnR>
                      <a:noFill/>
                    </a:lnR>
                    <a:lnT>
                      <a:noFill/>
                    </a:lnT>
                    <a:lnB>
                      <a:noFill/>
                    </a:lnB>
                  </a:tcPr>
                </a:tc>
                <a:extLst>
                  <a:ext uri="{0D108BD9-81ED-4DB2-BD59-A6C34878D82A}">
                    <a16:rowId xmlns:a16="http://schemas.microsoft.com/office/drawing/2014/main" val="4217437968"/>
                  </a:ext>
                </a:extLst>
              </a:tr>
              <a:tr h="395323">
                <a:tc>
                  <a:txBody>
                    <a:bodyPr/>
                    <a:lstStyle/>
                    <a:p>
                      <a:pPr algn="l" fontAlgn="b"/>
                      <a:r>
                        <a:rPr lang="en-US" sz="1400" b="1" i="0" u="none" strike="noStrike">
                          <a:solidFill>
                            <a:srgbClr val="595959"/>
                          </a:solidFill>
                          <a:effectLst/>
                          <a:latin typeface="Calibri" panose="020F0502020204030204" pitchFamily="34" charset="0"/>
                        </a:rPr>
                        <a:t>PASSIVES</a:t>
                      </a:r>
                    </a:p>
                  </a:txBody>
                  <a:tcPr marL="9525" marR="9525" marT="9525" marB="0" anchor="ctr">
                    <a:lnL>
                      <a:noFill/>
                    </a:lnL>
                    <a:lnR>
                      <a:noFill/>
                    </a:lnR>
                    <a:lnT>
                      <a:noFill/>
                    </a:lnT>
                    <a:lnB>
                      <a:noFill/>
                    </a:lnB>
                  </a:tcPr>
                </a:tc>
                <a:tc>
                  <a:txBody>
                    <a:bodyPr/>
                    <a:lstStyle/>
                    <a:p>
                      <a:pPr algn="ctr" rtl="0" fontAlgn="b"/>
                      <a:r>
                        <a:rPr lang="en-US" sz="1400" b="1" i="0" u="none" strike="noStrike">
                          <a:solidFill>
                            <a:srgbClr val="FFC000"/>
                          </a:solidFill>
                          <a:effectLst/>
                          <a:latin typeface="Calibri" panose="020F0502020204030204" pitchFamily="34" charset="0"/>
                        </a:rPr>
                        <a:t>30</a:t>
                      </a:r>
                    </a:p>
                  </a:txBody>
                  <a:tcPr marL="9525" marR="9525" marT="9525" marB="0" anchor="ctr">
                    <a:lnL>
                      <a:noFill/>
                    </a:lnL>
                    <a:lnR>
                      <a:noFill/>
                    </a:lnR>
                    <a:lnT>
                      <a:noFill/>
                    </a:lnT>
                    <a:lnB>
                      <a:noFill/>
                    </a:lnB>
                    <a:solidFill>
                      <a:srgbClr val="D9E1F2"/>
                    </a:solidFill>
                  </a:tcPr>
                </a:tc>
                <a:tc>
                  <a:txBody>
                    <a:bodyPr/>
                    <a:lstStyle/>
                    <a:p>
                      <a:pPr algn="ctr" rtl="0" fontAlgn="b"/>
                      <a:r>
                        <a:rPr lang="en-US" sz="1200" b="1" i="0" u="none" strike="noStrike" dirty="0">
                          <a:solidFill>
                            <a:srgbClr val="000000"/>
                          </a:solidFill>
                          <a:effectLst/>
                          <a:latin typeface="Calibri" panose="020F0502020204030204" pitchFamily="34" charset="0"/>
                        </a:rPr>
                        <a:t>10</a:t>
                      </a:r>
                    </a:p>
                  </a:txBody>
                  <a:tcPr marL="9525" marR="9525" marT="9525" marB="0" anchor="ctr">
                    <a:lnL>
                      <a:noFill/>
                    </a:lnL>
                    <a:lnR>
                      <a:noFill/>
                    </a:lnR>
                    <a:lnT>
                      <a:noFill/>
                    </a:lnT>
                    <a:lnB>
                      <a:noFill/>
                    </a:lnB>
                  </a:tcPr>
                </a:tc>
                <a:extLst>
                  <a:ext uri="{0D108BD9-81ED-4DB2-BD59-A6C34878D82A}">
                    <a16:rowId xmlns:a16="http://schemas.microsoft.com/office/drawing/2014/main" val="274562623"/>
                  </a:ext>
                </a:extLst>
              </a:tr>
              <a:tr h="395323">
                <a:tc>
                  <a:txBody>
                    <a:bodyPr/>
                    <a:lstStyle/>
                    <a:p>
                      <a:pPr algn="l" fontAlgn="b"/>
                      <a:r>
                        <a:rPr lang="en-US" sz="1400" b="1" i="0" u="none" strike="noStrike">
                          <a:solidFill>
                            <a:srgbClr val="595959"/>
                          </a:solidFill>
                          <a:effectLst/>
                          <a:latin typeface="Calibri" panose="020F0502020204030204" pitchFamily="34" charset="0"/>
                        </a:rPr>
                        <a:t>PROMOTERS</a:t>
                      </a:r>
                    </a:p>
                  </a:txBody>
                  <a:tcPr marL="9525" marR="9525" marT="9525" marB="0" anchor="ctr">
                    <a:lnL>
                      <a:noFill/>
                    </a:lnL>
                    <a:lnR>
                      <a:noFill/>
                    </a:lnR>
                    <a:lnT>
                      <a:noFill/>
                    </a:lnT>
                    <a:lnB>
                      <a:noFill/>
                    </a:lnB>
                  </a:tcPr>
                </a:tc>
                <a:tc>
                  <a:txBody>
                    <a:bodyPr/>
                    <a:lstStyle/>
                    <a:p>
                      <a:pPr algn="ctr" rtl="0" fontAlgn="b"/>
                      <a:r>
                        <a:rPr lang="en-US" sz="1400" b="1" i="0" u="none" strike="noStrike">
                          <a:solidFill>
                            <a:srgbClr val="FFC000"/>
                          </a:solidFill>
                          <a:effectLst/>
                          <a:latin typeface="Calibri" panose="020F0502020204030204" pitchFamily="34" charset="0"/>
                        </a:rPr>
                        <a:t>43</a:t>
                      </a:r>
                    </a:p>
                  </a:txBody>
                  <a:tcPr marL="9525" marR="9525" marT="9525" marB="0" anchor="ctr">
                    <a:lnL>
                      <a:noFill/>
                    </a:lnL>
                    <a:lnR>
                      <a:noFill/>
                    </a:lnR>
                    <a:lnT>
                      <a:noFill/>
                    </a:lnT>
                    <a:lnB>
                      <a:noFill/>
                    </a:lnB>
                    <a:solidFill>
                      <a:srgbClr val="D9E1F2"/>
                    </a:solidFill>
                  </a:tcPr>
                </a:tc>
                <a:tc>
                  <a:txBody>
                    <a:bodyPr/>
                    <a:lstStyle/>
                    <a:p>
                      <a:pPr algn="ctr" rtl="0" fontAlgn="b"/>
                      <a:r>
                        <a:rPr lang="en-US" sz="1200" b="1" i="0" u="none" strike="noStrike" dirty="0">
                          <a:solidFill>
                            <a:srgbClr val="000000"/>
                          </a:solidFill>
                          <a:effectLst/>
                          <a:latin typeface="Calibri" panose="020F0502020204030204" pitchFamily="34" charset="0"/>
                        </a:rPr>
                        <a:t>6</a:t>
                      </a:r>
                    </a:p>
                  </a:txBody>
                  <a:tcPr marL="9525" marR="9525" marT="9525" marB="0" anchor="ctr">
                    <a:lnL>
                      <a:noFill/>
                    </a:lnL>
                    <a:lnR>
                      <a:noFill/>
                    </a:lnR>
                    <a:lnT>
                      <a:noFill/>
                    </a:lnT>
                    <a:lnB>
                      <a:noFill/>
                    </a:lnB>
                  </a:tcPr>
                </a:tc>
                <a:extLst>
                  <a:ext uri="{0D108BD9-81ED-4DB2-BD59-A6C34878D82A}">
                    <a16:rowId xmlns:a16="http://schemas.microsoft.com/office/drawing/2014/main" val="3407893426"/>
                  </a:ext>
                </a:extLst>
              </a:tr>
            </a:tbl>
          </a:graphicData>
        </a:graphic>
      </p:graphicFrame>
      <p:sp>
        <p:nvSpPr>
          <p:cNvPr id="11" name="Title 1">
            <a:extLst>
              <a:ext uri="{FF2B5EF4-FFF2-40B4-BE49-F238E27FC236}">
                <a16:creationId xmlns:a16="http://schemas.microsoft.com/office/drawing/2014/main" id="{729FF812-2CE6-F644-969A-670BC877EDFC}"/>
              </a:ext>
            </a:extLst>
          </p:cNvPr>
          <p:cNvSpPr txBox="1">
            <a:spLocks/>
          </p:cNvSpPr>
          <p:nvPr/>
        </p:nvSpPr>
        <p:spPr>
          <a:xfrm>
            <a:off x="319679" y="1068203"/>
            <a:ext cx="4646488" cy="2175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NPS was not related to any canon demographic or brand awareness background. </a:t>
            </a:r>
          </a:p>
          <a:p>
            <a:endParaRPr lang="en-US" sz="1800" dirty="0"/>
          </a:p>
          <a:p>
            <a:r>
              <a:rPr lang="en-US" sz="1800" dirty="0"/>
              <a:t>It was related to these 5 things that we’ll discuss on the next slides: </a:t>
            </a:r>
          </a:p>
          <a:p>
            <a:endParaRPr lang="en-US" sz="1800" dirty="0"/>
          </a:p>
          <a:p>
            <a:pPr marL="342900" indent="-342900">
              <a:buAutoNum type="arabicPeriod"/>
            </a:pPr>
            <a:r>
              <a:rPr lang="en-US" sz="1800" dirty="0"/>
              <a:t>Being comfortable with the price they had remembered (before revisiting)</a:t>
            </a:r>
          </a:p>
          <a:p>
            <a:pPr marL="342900" indent="-342900">
              <a:buAutoNum type="arabicPeriod"/>
            </a:pPr>
            <a:r>
              <a:rPr lang="en-US" sz="1800" dirty="0"/>
              <a:t>Understanding the price before revisiting it</a:t>
            </a:r>
          </a:p>
          <a:p>
            <a:pPr marL="342900" indent="-342900">
              <a:buAutoNum type="arabicPeriod"/>
            </a:pPr>
            <a:r>
              <a:rPr lang="en-US" sz="1800" dirty="0"/>
              <a:t>Agreeing that the price met their expectations after they revisited</a:t>
            </a:r>
          </a:p>
          <a:p>
            <a:pPr marL="342900" indent="-342900">
              <a:buAutoNum type="arabicPeriod"/>
            </a:pPr>
            <a:r>
              <a:rPr lang="en-US" sz="1800" dirty="0"/>
              <a:t>Booking travel </a:t>
            </a:r>
          </a:p>
          <a:p>
            <a:pPr marL="342900" indent="-342900">
              <a:buAutoNum type="arabicPeriod"/>
            </a:pPr>
            <a:r>
              <a:rPr lang="en-US" sz="1800" dirty="0"/>
              <a:t>And holding a false belief that their tickets were begin delivered. </a:t>
            </a:r>
          </a:p>
        </p:txBody>
      </p:sp>
    </p:spTree>
    <p:extLst>
      <p:ext uri="{BB962C8B-B14F-4D97-AF65-F5344CB8AC3E}">
        <p14:creationId xmlns:p14="http://schemas.microsoft.com/office/powerpoint/2010/main" val="2975201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356CD8-9CA6-9B40-AC6C-B3928E63673A}"/>
              </a:ext>
            </a:extLst>
          </p:cNvPr>
          <p:cNvSpPr/>
          <p:nvPr/>
        </p:nvSpPr>
        <p:spPr>
          <a:xfrm>
            <a:off x="7692721" y="-3016"/>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
        <p:nvSpPr>
          <p:cNvPr id="4" name="Rectangle 3">
            <a:extLst>
              <a:ext uri="{FF2B5EF4-FFF2-40B4-BE49-F238E27FC236}">
                <a16:creationId xmlns:a16="http://schemas.microsoft.com/office/drawing/2014/main" id="{235591F9-FA2A-4C44-8B0A-CB973F4822D9}"/>
              </a:ext>
            </a:extLst>
          </p:cNvPr>
          <p:cNvSpPr/>
          <p:nvPr/>
        </p:nvSpPr>
        <p:spPr>
          <a:xfrm>
            <a:off x="-785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5" name="Rectangle 4">
            <a:extLst>
              <a:ext uri="{FF2B5EF4-FFF2-40B4-BE49-F238E27FC236}">
                <a16:creationId xmlns:a16="http://schemas.microsoft.com/office/drawing/2014/main" id="{2347DB67-3EFF-A64D-9F90-CFCB505951AF}"/>
              </a:ext>
            </a:extLst>
          </p:cNvPr>
          <p:cNvSpPr/>
          <p:nvPr/>
        </p:nvSpPr>
        <p:spPr>
          <a:xfrm>
            <a:off x="191729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ENGAGEMENT</a:t>
            </a:r>
          </a:p>
        </p:txBody>
      </p:sp>
      <p:sp>
        <p:nvSpPr>
          <p:cNvPr id="6" name="Rectangle 5">
            <a:extLst>
              <a:ext uri="{FF2B5EF4-FFF2-40B4-BE49-F238E27FC236}">
                <a16:creationId xmlns:a16="http://schemas.microsoft.com/office/drawing/2014/main" id="{CFC36569-9420-0240-B69B-A960A535A88C}"/>
              </a:ext>
            </a:extLst>
          </p:cNvPr>
          <p:cNvSpPr/>
          <p:nvPr/>
        </p:nvSpPr>
        <p:spPr>
          <a:xfrm>
            <a:off x="3842434" y="-1179"/>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
        <p:nvSpPr>
          <p:cNvPr id="7" name="Rectangle 6">
            <a:extLst>
              <a:ext uri="{FF2B5EF4-FFF2-40B4-BE49-F238E27FC236}">
                <a16:creationId xmlns:a16="http://schemas.microsoft.com/office/drawing/2014/main" id="{C1F79F2C-DD03-094D-BB71-5B4B9A2847E8}"/>
              </a:ext>
            </a:extLst>
          </p:cNvPr>
          <p:cNvSpPr/>
          <p:nvPr/>
        </p:nvSpPr>
        <p:spPr>
          <a:xfrm>
            <a:off x="-7851" y="-7"/>
            <a:ext cx="1925142" cy="383059"/>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8" name="Rectangle 7">
            <a:extLst>
              <a:ext uri="{FF2B5EF4-FFF2-40B4-BE49-F238E27FC236}">
                <a16:creationId xmlns:a16="http://schemas.microsoft.com/office/drawing/2014/main" id="{BBCF9470-FD03-7B4F-9258-3E2D720DE019}"/>
              </a:ext>
            </a:extLst>
          </p:cNvPr>
          <p:cNvSpPr/>
          <p:nvPr/>
        </p:nvSpPr>
        <p:spPr>
          <a:xfrm>
            <a:off x="5767576" y="-2692"/>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pic>
        <p:nvPicPr>
          <p:cNvPr id="10" name="Picture 9" descr="Chart&#10;&#10;Description automatically generated">
            <a:extLst>
              <a:ext uri="{FF2B5EF4-FFF2-40B4-BE49-F238E27FC236}">
                <a16:creationId xmlns:a16="http://schemas.microsoft.com/office/drawing/2014/main" id="{9CE39657-4A33-F340-8E87-0FEF5B06C022}"/>
              </a:ext>
            </a:extLst>
          </p:cNvPr>
          <p:cNvPicPr>
            <a:picLocks noChangeAspect="1"/>
          </p:cNvPicPr>
          <p:nvPr/>
        </p:nvPicPr>
        <p:blipFill>
          <a:blip r:embed="rId2"/>
          <a:stretch>
            <a:fillRect/>
          </a:stretch>
        </p:blipFill>
        <p:spPr>
          <a:xfrm>
            <a:off x="3363922" y="1146170"/>
            <a:ext cx="8183410" cy="5232859"/>
          </a:xfrm>
          <a:prstGeom prst="rect">
            <a:avLst/>
          </a:prstGeom>
        </p:spPr>
      </p:pic>
      <p:pic>
        <p:nvPicPr>
          <p:cNvPr id="12" name="Picture 11" descr="Table&#10;&#10;Description automatically generated">
            <a:extLst>
              <a:ext uri="{FF2B5EF4-FFF2-40B4-BE49-F238E27FC236}">
                <a16:creationId xmlns:a16="http://schemas.microsoft.com/office/drawing/2014/main" id="{E1621812-CE93-6E47-A421-E520C7FEA39F}"/>
              </a:ext>
            </a:extLst>
          </p:cNvPr>
          <p:cNvPicPr>
            <a:picLocks noChangeAspect="1"/>
          </p:cNvPicPr>
          <p:nvPr/>
        </p:nvPicPr>
        <p:blipFill>
          <a:blip r:embed="rId3"/>
          <a:stretch>
            <a:fillRect/>
          </a:stretch>
        </p:blipFill>
        <p:spPr>
          <a:xfrm>
            <a:off x="8548249" y="4093029"/>
            <a:ext cx="3356428" cy="1466401"/>
          </a:xfrm>
          <a:prstGeom prst="rect">
            <a:avLst/>
          </a:prstGeom>
        </p:spPr>
      </p:pic>
      <p:sp>
        <p:nvSpPr>
          <p:cNvPr id="13" name="Title 1">
            <a:extLst>
              <a:ext uri="{FF2B5EF4-FFF2-40B4-BE49-F238E27FC236}">
                <a16:creationId xmlns:a16="http://schemas.microsoft.com/office/drawing/2014/main" id="{C4FE090E-9A27-664C-9BB0-9F05B6E7D2D3}"/>
              </a:ext>
            </a:extLst>
          </p:cNvPr>
          <p:cNvSpPr txBox="1">
            <a:spLocks/>
          </p:cNvSpPr>
          <p:nvPr/>
        </p:nvSpPr>
        <p:spPr>
          <a:xfrm>
            <a:off x="561224" y="1253705"/>
            <a:ext cx="2712132" cy="2175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NPS score was strongly positively correlated with </a:t>
            </a:r>
            <a:r>
              <a:rPr lang="en-US" sz="3600" b="1" dirty="0">
                <a:solidFill>
                  <a:srgbClr val="00B050"/>
                </a:solidFill>
              </a:rPr>
              <a:t>being comfortable with price memorized</a:t>
            </a:r>
            <a:r>
              <a:rPr lang="en-US" sz="3600" dirty="0">
                <a:solidFill>
                  <a:srgbClr val="00B050"/>
                </a:solidFill>
              </a:rPr>
              <a:t> </a:t>
            </a:r>
            <a:r>
              <a:rPr lang="en-US" sz="3600" dirty="0"/>
              <a:t>(p &lt; 0.001).</a:t>
            </a:r>
          </a:p>
          <a:p>
            <a:endParaRPr lang="en-US" sz="3600" dirty="0"/>
          </a:p>
        </p:txBody>
      </p:sp>
    </p:spTree>
    <p:extLst>
      <p:ext uri="{BB962C8B-B14F-4D97-AF65-F5344CB8AC3E}">
        <p14:creationId xmlns:p14="http://schemas.microsoft.com/office/powerpoint/2010/main" val="1471443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 timeline&#10;&#10;Description automatically generated">
            <a:extLst>
              <a:ext uri="{FF2B5EF4-FFF2-40B4-BE49-F238E27FC236}">
                <a16:creationId xmlns:a16="http://schemas.microsoft.com/office/drawing/2014/main" id="{168C6821-04E9-8D47-BC33-A45E9FD72ACA}"/>
              </a:ext>
            </a:extLst>
          </p:cNvPr>
          <p:cNvPicPr>
            <a:picLocks noChangeAspect="1"/>
          </p:cNvPicPr>
          <p:nvPr/>
        </p:nvPicPr>
        <p:blipFill rotWithShape="1">
          <a:blip r:embed="rId3"/>
          <a:srcRect l="1532" r="8815"/>
          <a:stretch/>
        </p:blipFill>
        <p:spPr>
          <a:xfrm>
            <a:off x="3778976" y="663880"/>
            <a:ext cx="8088837" cy="4609578"/>
          </a:xfrm>
          <a:prstGeom prst="rect">
            <a:avLst/>
          </a:prstGeom>
        </p:spPr>
      </p:pic>
      <p:sp>
        <p:nvSpPr>
          <p:cNvPr id="3" name="Rectangle 2">
            <a:extLst>
              <a:ext uri="{FF2B5EF4-FFF2-40B4-BE49-F238E27FC236}">
                <a16:creationId xmlns:a16="http://schemas.microsoft.com/office/drawing/2014/main" id="{A2356CD8-9CA6-9B40-AC6C-B3928E63673A}"/>
              </a:ext>
            </a:extLst>
          </p:cNvPr>
          <p:cNvSpPr/>
          <p:nvPr/>
        </p:nvSpPr>
        <p:spPr>
          <a:xfrm>
            <a:off x="7692721" y="-3016"/>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
        <p:nvSpPr>
          <p:cNvPr id="4" name="Rectangle 3">
            <a:extLst>
              <a:ext uri="{FF2B5EF4-FFF2-40B4-BE49-F238E27FC236}">
                <a16:creationId xmlns:a16="http://schemas.microsoft.com/office/drawing/2014/main" id="{235591F9-FA2A-4C44-8B0A-CB973F4822D9}"/>
              </a:ext>
            </a:extLst>
          </p:cNvPr>
          <p:cNvSpPr/>
          <p:nvPr/>
        </p:nvSpPr>
        <p:spPr>
          <a:xfrm>
            <a:off x="-785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5" name="Rectangle 4">
            <a:extLst>
              <a:ext uri="{FF2B5EF4-FFF2-40B4-BE49-F238E27FC236}">
                <a16:creationId xmlns:a16="http://schemas.microsoft.com/office/drawing/2014/main" id="{2347DB67-3EFF-A64D-9F90-CFCB505951AF}"/>
              </a:ext>
            </a:extLst>
          </p:cNvPr>
          <p:cNvSpPr/>
          <p:nvPr/>
        </p:nvSpPr>
        <p:spPr>
          <a:xfrm>
            <a:off x="191729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ENGAGEMENT</a:t>
            </a:r>
          </a:p>
        </p:txBody>
      </p:sp>
      <p:sp>
        <p:nvSpPr>
          <p:cNvPr id="6" name="Rectangle 5">
            <a:extLst>
              <a:ext uri="{FF2B5EF4-FFF2-40B4-BE49-F238E27FC236}">
                <a16:creationId xmlns:a16="http://schemas.microsoft.com/office/drawing/2014/main" id="{CFC36569-9420-0240-B69B-A960A535A88C}"/>
              </a:ext>
            </a:extLst>
          </p:cNvPr>
          <p:cNvSpPr/>
          <p:nvPr/>
        </p:nvSpPr>
        <p:spPr>
          <a:xfrm>
            <a:off x="3842434" y="-1179"/>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
        <p:nvSpPr>
          <p:cNvPr id="7" name="Rectangle 6">
            <a:extLst>
              <a:ext uri="{FF2B5EF4-FFF2-40B4-BE49-F238E27FC236}">
                <a16:creationId xmlns:a16="http://schemas.microsoft.com/office/drawing/2014/main" id="{C1F79F2C-DD03-094D-BB71-5B4B9A2847E8}"/>
              </a:ext>
            </a:extLst>
          </p:cNvPr>
          <p:cNvSpPr/>
          <p:nvPr/>
        </p:nvSpPr>
        <p:spPr>
          <a:xfrm>
            <a:off x="-7851" y="-7"/>
            <a:ext cx="1925142" cy="383059"/>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8" name="Rectangle 7">
            <a:extLst>
              <a:ext uri="{FF2B5EF4-FFF2-40B4-BE49-F238E27FC236}">
                <a16:creationId xmlns:a16="http://schemas.microsoft.com/office/drawing/2014/main" id="{BBCF9470-FD03-7B4F-9258-3E2D720DE019}"/>
              </a:ext>
            </a:extLst>
          </p:cNvPr>
          <p:cNvSpPr/>
          <p:nvPr/>
        </p:nvSpPr>
        <p:spPr>
          <a:xfrm>
            <a:off x="5767576" y="-2692"/>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sp>
        <p:nvSpPr>
          <p:cNvPr id="13" name="Title 1">
            <a:extLst>
              <a:ext uri="{FF2B5EF4-FFF2-40B4-BE49-F238E27FC236}">
                <a16:creationId xmlns:a16="http://schemas.microsoft.com/office/drawing/2014/main" id="{C4FE090E-9A27-664C-9BB0-9F05B6E7D2D3}"/>
              </a:ext>
            </a:extLst>
          </p:cNvPr>
          <p:cNvSpPr txBox="1">
            <a:spLocks/>
          </p:cNvSpPr>
          <p:nvPr/>
        </p:nvSpPr>
        <p:spPr>
          <a:xfrm>
            <a:off x="417305" y="891826"/>
            <a:ext cx="2513785" cy="45068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NPS was also correlated </a:t>
            </a:r>
            <a:r>
              <a:rPr lang="en-US" sz="3600" dirty="0">
                <a:solidFill>
                  <a:srgbClr val="00B050"/>
                </a:solidFill>
              </a:rPr>
              <a:t>price understanding (p &lt; 0.05)  </a:t>
            </a:r>
            <a:r>
              <a:rPr lang="en-US" sz="3600" b="1" i="1" dirty="0">
                <a:solidFill>
                  <a:srgbClr val="00B050"/>
                </a:solidFill>
              </a:rPr>
              <a:t>and</a:t>
            </a:r>
            <a:r>
              <a:rPr lang="en-US" sz="3600" dirty="0">
                <a:solidFill>
                  <a:srgbClr val="00B050"/>
                </a:solidFill>
              </a:rPr>
              <a:t> meeting expectations (p &lt; 0.01). </a:t>
            </a:r>
          </a:p>
        </p:txBody>
      </p:sp>
      <p:pic>
        <p:nvPicPr>
          <p:cNvPr id="11" name="Picture 10" descr="Table&#10;&#10;Description automatically generated">
            <a:extLst>
              <a:ext uri="{FF2B5EF4-FFF2-40B4-BE49-F238E27FC236}">
                <a16:creationId xmlns:a16="http://schemas.microsoft.com/office/drawing/2014/main" id="{717B6772-5E46-2A46-9960-787A441461E4}"/>
              </a:ext>
            </a:extLst>
          </p:cNvPr>
          <p:cNvPicPr>
            <a:picLocks noChangeAspect="1"/>
          </p:cNvPicPr>
          <p:nvPr/>
        </p:nvPicPr>
        <p:blipFill>
          <a:blip r:embed="rId4"/>
          <a:stretch>
            <a:fillRect/>
          </a:stretch>
        </p:blipFill>
        <p:spPr>
          <a:xfrm>
            <a:off x="3999786" y="4875983"/>
            <a:ext cx="2312947" cy="1070946"/>
          </a:xfrm>
          <a:prstGeom prst="rect">
            <a:avLst/>
          </a:prstGeom>
        </p:spPr>
      </p:pic>
      <p:sp>
        <p:nvSpPr>
          <p:cNvPr id="17" name="TextBox 16">
            <a:extLst>
              <a:ext uri="{FF2B5EF4-FFF2-40B4-BE49-F238E27FC236}">
                <a16:creationId xmlns:a16="http://schemas.microsoft.com/office/drawing/2014/main" id="{01B7BCE7-FE6F-6447-B9D6-078A694AA466}"/>
              </a:ext>
            </a:extLst>
          </p:cNvPr>
          <p:cNvSpPr txBox="1"/>
          <p:nvPr/>
        </p:nvSpPr>
        <p:spPr>
          <a:xfrm>
            <a:off x="417305" y="5577597"/>
            <a:ext cx="2734595" cy="369332"/>
          </a:xfrm>
          <a:prstGeom prst="rect">
            <a:avLst/>
          </a:prstGeom>
          <a:noFill/>
        </p:spPr>
        <p:txBody>
          <a:bodyPr wrap="none" rtlCol="0">
            <a:spAutoFit/>
          </a:bodyPr>
          <a:lstStyle/>
          <a:p>
            <a:r>
              <a:rPr lang="en-US" b="1" dirty="0"/>
              <a:t>So how does this happen? </a:t>
            </a:r>
          </a:p>
        </p:txBody>
      </p:sp>
    </p:spTree>
    <p:extLst>
      <p:ext uri="{BB962C8B-B14F-4D97-AF65-F5344CB8AC3E}">
        <p14:creationId xmlns:p14="http://schemas.microsoft.com/office/powerpoint/2010/main" val="1175919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356CD8-9CA6-9B40-AC6C-B3928E63673A}"/>
              </a:ext>
            </a:extLst>
          </p:cNvPr>
          <p:cNvSpPr/>
          <p:nvPr/>
        </p:nvSpPr>
        <p:spPr>
          <a:xfrm>
            <a:off x="7692721" y="-3016"/>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
        <p:nvSpPr>
          <p:cNvPr id="4" name="Rectangle 3">
            <a:extLst>
              <a:ext uri="{FF2B5EF4-FFF2-40B4-BE49-F238E27FC236}">
                <a16:creationId xmlns:a16="http://schemas.microsoft.com/office/drawing/2014/main" id="{235591F9-FA2A-4C44-8B0A-CB973F4822D9}"/>
              </a:ext>
            </a:extLst>
          </p:cNvPr>
          <p:cNvSpPr/>
          <p:nvPr/>
        </p:nvSpPr>
        <p:spPr>
          <a:xfrm>
            <a:off x="-785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5" name="Rectangle 4">
            <a:extLst>
              <a:ext uri="{FF2B5EF4-FFF2-40B4-BE49-F238E27FC236}">
                <a16:creationId xmlns:a16="http://schemas.microsoft.com/office/drawing/2014/main" id="{2347DB67-3EFF-A64D-9F90-CFCB505951AF}"/>
              </a:ext>
            </a:extLst>
          </p:cNvPr>
          <p:cNvSpPr/>
          <p:nvPr/>
        </p:nvSpPr>
        <p:spPr>
          <a:xfrm>
            <a:off x="191729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ENGAGEMENT</a:t>
            </a:r>
          </a:p>
        </p:txBody>
      </p:sp>
      <p:sp>
        <p:nvSpPr>
          <p:cNvPr id="6" name="Rectangle 5">
            <a:extLst>
              <a:ext uri="{FF2B5EF4-FFF2-40B4-BE49-F238E27FC236}">
                <a16:creationId xmlns:a16="http://schemas.microsoft.com/office/drawing/2014/main" id="{CFC36569-9420-0240-B69B-A960A535A88C}"/>
              </a:ext>
            </a:extLst>
          </p:cNvPr>
          <p:cNvSpPr/>
          <p:nvPr/>
        </p:nvSpPr>
        <p:spPr>
          <a:xfrm>
            <a:off x="3842434" y="-1179"/>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
        <p:nvSpPr>
          <p:cNvPr id="7" name="Rectangle 6">
            <a:extLst>
              <a:ext uri="{FF2B5EF4-FFF2-40B4-BE49-F238E27FC236}">
                <a16:creationId xmlns:a16="http://schemas.microsoft.com/office/drawing/2014/main" id="{C1F79F2C-DD03-094D-BB71-5B4B9A2847E8}"/>
              </a:ext>
            </a:extLst>
          </p:cNvPr>
          <p:cNvSpPr/>
          <p:nvPr/>
        </p:nvSpPr>
        <p:spPr>
          <a:xfrm>
            <a:off x="-7851" y="-7"/>
            <a:ext cx="1925142" cy="383059"/>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8" name="Rectangle 7">
            <a:extLst>
              <a:ext uri="{FF2B5EF4-FFF2-40B4-BE49-F238E27FC236}">
                <a16:creationId xmlns:a16="http://schemas.microsoft.com/office/drawing/2014/main" id="{BBCF9470-FD03-7B4F-9258-3E2D720DE019}"/>
              </a:ext>
            </a:extLst>
          </p:cNvPr>
          <p:cNvSpPr/>
          <p:nvPr/>
        </p:nvSpPr>
        <p:spPr>
          <a:xfrm>
            <a:off x="5767576" y="-2692"/>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sp>
        <p:nvSpPr>
          <p:cNvPr id="13" name="Title 1">
            <a:extLst>
              <a:ext uri="{FF2B5EF4-FFF2-40B4-BE49-F238E27FC236}">
                <a16:creationId xmlns:a16="http://schemas.microsoft.com/office/drawing/2014/main" id="{C4FE090E-9A27-664C-9BB0-9F05B6E7D2D3}"/>
              </a:ext>
            </a:extLst>
          </p:cNvPr>
          <p:cNvSpPr txBox="1">
            <a:spLocks/>
          </p:cNvSpPr>
          <p:nvPr/>
        </p:nvSpPr>
        <p:spPr>
          <a:xfrm>
            <a:off x="674914" y="785620"/>
            <a:ext cx="10601273" cy="2175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Unlike the ease of use in retention tasks, </a:t>
            </a:r>
            <a:r>
              <a:rPr lang="en-US" sz="4000" b="1" dirty="0"/>
              <a:t>NPS was correlated with booking travel ( p &lt; 0.05) . </a:t>
            </a:r>
          </a:p>
          <a:p>
            <a:endParaRPr lang="en-US" sz="4000" dirty="0"/>
          </a:p>
        </p:txBody>
      </p:sp>
      <p:pic>
        <p:nvPicPr>
          <p:cNvPr id="14" name="Picture 13" descr="Table&#10;&#10;Description automatically generated">
            <a:extLst>
              <a:ext uri="{FF2B5EF4-FFF2-40B4-BE49-F238E27FC236}">
                <a16:creationId xmlns:a16="http://schemas.microsoft.com/office/drawing/2014/main" id="{FB2C1CD6-54FA-6646-A7F6-A5E7E4F63156}"/>
              </a:ext>
            </a:extLst>
          </p:cNvPr>
          <p:cNvPicPr>
            <a:picLocks noChangeAspect="1"/>
          </p:cNvPicPr>
          <p:nvPr/>
        </p:nvPicPr>
        <p:blipFill>
          <a:blip r:embed="rId3"/>
          <a:stretch>
            <a:fillRect/>
          </a:stretch>
        </p:blipFill>
        <p:spPr>
          <a:xfrm>
            <a:off x="5464629" y="2417326"/>
            <a:ext cx="2025650" cy="946150"/>
          </a:xfrm>
          <a:prstGeom prst="rect">
            <a:avLst/>
          </a:prstGeom>
        </p:spPr>
      </p:pic>
      <p:pic>
        <p:nvPicPr>
          <p:cNvPr id="9" name="Picture 8" descr="A picture containing timeline&#10;&#10;Description automatically generated">
            <a:extLst>
              <a:ext uri="{FF2B5EF4-FFF2-40B4-BE49-F238E27FC236}">
                <a16:creationId xmlns:a16="http://schemas.microsoft.com/office/drawing/2014/main" id="{320B05E6-26CE-C946-B6D3-1CDB264D891C}"/>
              </a:ext>
            </a:extLst>
          </p:cNvPr>
          <p:cNvPicPr>
            <a:picLocks noChangeAspect="1"/>
          </p:cNvPicPr>
          <p:nvPr/>
        </p:nvPicPr>
        <p:blipFill>
          <a:blip r:embed="rId4"/>
          <a:stretch>
            <a:fillRect/>
          </a:stretch>
        </p:blipFill>
        <p:spPr>
          <a:xfrm>
            <a:off x="3284371" y="2077939"/>
            <a:ext cx="8411816" cy="4095641"/>
          </a:xfrm>
          <a:prstGeom prst="rect">
            <a:avLst/>
          </a:prstGeom>
        </p:spPr>
      </p:pic>
      <p:pic>
        <p:nvPicPr>
          <p:cNvPr id="12" name="Picture 11" descr="Table&#10;&#10;Description automatically generated">
            <a:extLst>
              <a:ext uri="{FF2B5EF4-FFF2-40B4-BE49-F238E27FC236}">
                <a16:creationId xmlns:a16="http://schemas.microsoft.com/office/drawing/2014/main" id="{937ACD55-18DD-3447-92CB-6F53F40EE43A}"/>
              </a:ext>
            </a:extLst>
          </p:cNvPr>
          <p:cNvPicPr>
            <a:picLocks noChangeAspect="1"/>
          </p:cNvPicPr>
          <p:nvPr/>
        </p:nvPicPr>
        <p:blipFill>
          <a:blip r:embed="rId5"/>
          <a:stretch>
            <a:fillRect/>
          </a:stretch>
        </p:blipFill>
        <p:spPr>
          <a:xfrm>
            <a:off x="8062472" y="4567118"/>
            <a:ext cx="2559637" cy="1136708"/>
          </a:xfrm>
          <a:prstGeom prst="rect">
            <a:avLst/>
          </a:prstGeom>
        </p:spPr>
      </p:pic>
      <p:sp>
        <p:nvSpPr>
          <p:cNvPr id="15" name="TextBox 14">
            <a:extLst>
              <a:ext uri="{FF2B5EF4-FFF2-40B4-BE49-F238E27FC236}">
                <a16:creationId xmlns:a16="http://schemas.microsoft.com/office/drawing/2014/main" id="{0E6EBCB5-77B7-FC49-AE79-837CCB98C4D5}"/>
              </a:ext>
            </a:extLst>
          </p:cNvPr>
          <p:cNvSpPr txBox="1"/>
          <p:nvPr/>
        </p:nvSpPr>
        <p:spPr>
          <a:xfrm>
            <a:off x="1286263" y="2417326"/>
            <a:ext cx="1998107" cy="3754874"/>
          </a:xfrm>
          <a:prstGeom prst="rect">
            <a:avLst/>
          </a:prstGeom>
          <a:noFill/>
        </p:spPr>
        <p:txBody>
          <a:bodyPr wrap="square" rtlCol="0">
            <a:spAutoFit/>
          </a:bodyPr>
          <a:lstStyle/>
          <a:p>
            <a:r>
              <a:rPr lang="en-US" sz="1400" dirty="0"/>
              <a:t>On average, booking travel has a moderate effect effect on participant’s NPS score. If they had booked travel they were more likely to have been a promoter. </a:t>
            </a:r>
          </a:p>
          <a:p>
            <a:endParaRPr lang="en-US" sz="1400" dirty="0"/>
          </a:p>
          <a:p>
            <a:r>
              <a:rPr lang="en-US" sz="1400" dirty="0"/>
              <a:t>Which means that if we want to study how and why booking travel sets better expectations we should see design references there. </a:t>
            </a:r>
          </a:p>
          <a:p>
            <a:endParaRPr lang="en-US" sz="1400" dirty="0"/>
          </a:p>
          <a:p>
            <a:r>
              <a:rPr lang="en-US" sz="1400" dirty="0"/>
              <a:t>More on this in the next section. </a:t>
            </a:r>
          </a:p>
        </p:txBody>
      </p:sp>
      <p:pic>
        <p:nvPicPr>
          <p:cNvPr id="17" name="Graphic 16" descr="Volume with solid fill">
            <a:extLst>
              <a:ext uri="{FF2B5EF4-FFF2-40B4-BE49-F238E27FC236}">
                <a16:creationId xmlns:a16="http://schemas.microsoft.com/office/drawing/2014/main" id="{3CA703C9-0B1F-5342-895F-4F0E86678B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5813" y="4125759"/>
            <a:ext cx="601686" cy="601686"/>
          </a:xfrm>
          <a:prstGeom prst="rect">
            <a:avLst/>
          </a:prstGeom>
        </p:spPr>
      </p:pic>
      <p:pic>
        <p:nvPicPr>
          <p:cNvPr id="19" name="Graphic 18" descr="Airplane with solid fill">
            <a:extLst>
              <a:ext uri="{FF2B5EF4-FFF2-40B4-BE49-F238E27FC236}">
                <a16:creationId xmlns:a16="http://schemas.microsoft.com/office/drawing/2014/main" id="{B0C491A8-1472-D04F-85A2-8B82F966C5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457800">
            <a:off x="436460" y="2434173"/>
            <a:ext cx="601686" cy="601686"/>
          </a:xfrm>
          <a:prstGeom prst="rect">
            <a:avLst/>
          </a:prstGeom>
        </p:spPr>
      </p:pic>
    </p:spTree>
    <p:extLst>
      <p:ext uri="{BB962C8B-B14F-4D97-AF65-F5344CB8AC3E}">
        <p14:creationId xmlns:p14="http://schemas.microsoft.com/office/powerpoint/2010/main" val="2497610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356CD8-9CA6-9B40-AC6C-B3928E63673A}"/>
              </a:ext>
            </a:extLst>
          </p:cNvPr>
          <p:cNvSpPr/>
          <p:nvPr/>
        </p:nvSpPr>
        <p:spPr>
          <a:xfrm>
            <a:off x="7692721" y="-3016"/>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
        <p:nvSpPr>
          <p:cNvPr id="4" name="Rectangle 3">
            <a:extLst>
              <a:ext uri="{FF2B5EF4-FFF2-40B4-BE49-F238E27FC236}">
                <a16:creationId xmlns:a16="http://schemas.microsoft.com/office/drawing/2014/main" id="{235591F9-FA2A-4C44-8B0A-CB973F4822D9}"/>
              </a:ext>
            </a:extLst>
          </p:cNvPr>
          <p:cNvSpPr/>
          <p:nvPr/>
        </p:nvSpPr>
        <p:spPr>
          <a:xfrm>
            <a:off x="-785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5" name="Rectangle 4">
            <a:extLst>
              <a:ext uri="{FF2B5EF4-FFF2-40B4-BE49-F238E27FC236}">
                <a16:creationId xmlns:a16="http://schemas.microsoft.com/office/drawing/2014/main" id="{2347DB67-3EFF-A64D-9F90-CFCB505951AF}"/>
              </a:ext>
            </a:extLst>
          </p:cNvPr>
          <p:cNvSpPr/>
          <p:nvPr/>
        </p:nvSpPr>
        <p:spPr>
          <a:xfrm>
            <a:off x="191729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ENGAGEMENT</a:t>
            </a:r>
          </a:p>
        </p:txBody>
      </p:sp>
      <p:sp>
        <p:nvSpPr>
          <p:cNvPr id="6" name="Rectangle 5">
            <a:extLst>
              <a:ext uri="{FF2B5EF4-FFF2-40B4-BE49-F238E27FC236}">
                <a16:creationId xmlns:a16="http://schemas.microsoft.com/office/drawing/2014/main" id="{CFC36569-9420-0240-B69B-A960A535A88C}"/>
              </a:ext>
            </a:extLst>
          </p:cNvPr>
          <p:cNvSpPr/>
          <p:nvPr/>
        </p:nvSpPr>
        <p:spPr>
          <a:xfrm>
            <a:off x="3842434" y="-1179"/>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
        <p:nvSpPr>
          <p:cNvPr id="7" name="Rectangle 6">
            <a:extLst>
              <a:ext uri="{FF2B5EF4-FFF2-40B4-BE49-F238E27FC236}">
                <a16:creationId xmlns:a16="http://schemas.microsoft.com/office/drawing/2014/main" id="{C1F79F2C-DD03-094D-BB71-5B4B9A2847E8}"/>
              </a:ext>
            </a:extLst>
          </p:cNvPr>
          <p:cNvSpPr/>
          <p:nvPr/>
        </p:nvSpPr>
        <p:spPr>
          <a:xfrm>
            <a:off x="-7851" y="-7"/>
            <a:ext cx="1925142" cy="383059"/>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8" name="Rectangle 7">
            <a:extLst>
              <a:ext uri="{FF2B5EF4-FFF2-40B4-BE49-F238E27FC236}">
                <a16:creationId xmlns:a16="http://schemas.microsoft.com/office/drawing/2014/main" id="{BBCF9470-FD03-7B4F-9258-3E2D720DE019}"/>
              </a:ext>
            </a:extLst>
          </p:cNvPr>
          <p:cNvSpPr/>
          <p:nvPr/>
        </p:nvSpPr>
        <p:spPr>
          <a:xfrm>
            <a:off x="5767576" y="-2692"/>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sp>
        <p:nvSpPr>
          <p:cNvPr id="13" name="Title 1">
            <a:extLst>
              <a:ext uri="{FF2B5EF4-FFF2-40B4-BE49-F238E27FC236}">
                <a16:creationId xmlns:a16="http://schemas.microsoft.com/office/drawing/2014/main" id="{C4FE090E-9A27-664C-9BB0-9F05B6E7D2D3}"/>
              </a:ext>
            </a:extLst>
          </p:cNvPr>
          <p:cNvSpPr txBox="1">
            <a:spLocks/>
          </p:cNvSpPr>
          <p:nvPr/>
        </p:nvSpPr>
        <p:spPr>
          <a:xfrm>
            <a:off x="6730147" y="785620"/>
            <a:ext cx="4546040" cy="2175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But NPS was also correlated with </a:t>
            </a:r>
            <a:r>
              <a:rPr lang="en-US" sz="4000" dirty="0">
                <a:solidFill>
                  <a:srgbClr val="FF0000"/>
                </a:solidFill>
              </a:rPr>
              <a:t>false beliefs </a:t>
            </a:r>
            <a:r>
              <a:rPr lang="en-US" sz="4000" dirty="0"/>
              <a:t>about the order confirmation page. </a:t>
            </a:r>
          </a:p>
          <a:p>
            <a:endParaRPr lang="en-US" sz="4000" dirty="0"/>
          </a:p>
          <a:p>
            <a:r>
              <a:rPr lang="en-US" sz="4000" dirty="0"/>
              <a:t>Some users checked-out thinking that the Tickets were already delivered. </a:t>
            </a:r>
          </a:p>
        </p:txBody>
      </p:sp>
      <p:pic>
        <p:nvPicPr>
          <p:cNvPr id="14" name="Picture 13" descr="A picture containing chart&#10;&#10;Description automatically generated">
            <a:extLst>
              <a:ext uri="{FF2B5EF4-FFF2-40B4-BE49-F238E27FC236}">
                <a16:creationId xmlns:a16="http://schemas.microsoft.com/office/drawing/2014/main" id="{CF7F0276-D3F0-4F4D-9809-B3DA73C1A525}"/>
              </a:ext>
            </a:extLst>
          </p:cNvPr>
          <p:cNvPicPr>
            <a:picLocks noChangeAspect="1"/>
          </p:cNvPicPr>
          <p:nvPr/>
        </p:nvPicPr>
        <p:blipFill>
          <a:blip r:embed="rId2"/>
          <a:stretch>
            <a:fillRect/>
          </a:stretch>
        </p:blipFill>
        <p:spPr>
          <a:xfrm>
            <a:off x="364920" y="790393"/>
            <a:ext cx="6017663" cy="5654667"/>
          </a:xfrm>
          <a:prstGeom prst="rect">
            <a:avLst/>
          </a:prstGeom>
        </p:spPr>
      </p:pic>
    </p:spTree>
    <p:extLst>
      <p:ext uri="{BB962C8B-B14F-4D97-AF65-F5344CB8AC3E}">
        <p14:creationId xmlns:p14="http://schemas.microsoft.com/office/powerpoint/2010/main" val="3924669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C8C0C-EF97-384C-A158-7BA4C31D21C2}"/>
              </a:ext>
            </a:extLst>
          </p:cNvPr>
          <p:cNvSpPr>
            <a:spLocks noGrp="1"/>
          </p:cNvSpPr>
          <p:nvPr>
            <p:ph type="title"/>
          </p:nvPr>
        </p:nvSpPr>
        <p:spPr/>
        <p:txBody>
          <a:bodyPr>
            <a:normAutofit/>
          </a:bodyPr>
          <a:lstStyle/>
          <a:p>
            <a:r>
              <a:rPr lang="en-US" b="1" dirty="0"/>
              <a:t>Why and how did this happen?</a:t>
            </a:r>
          </a:p>
        </p:txBody>
      </p:sp>
      <p:sp>
        <p:nvSpPr>
          <p:cNvPr id="3" name="Text Placeholder 2">
            <a:extLst>
              <a:ext uri="{FF2B5EF4-FFF2-40B4-BE49-F238E27FC236}">
                <a16:creationId xmlns:a16="http://schemas.microsoft.com/office/drawing/2014/main" id="{D7F734F8-AF18-F342-9B69-5365A2F7CFDC}"/>
              </a:ext>
            </a:extLst>
          </p:cNvPr>
          <p:cNvSpPr>
            <a:spLocks noGrp="1"/>
          </p:cNvSpPr>
          <p:nvPr>
            <p:ph type="body" idx="1"/>
          </p:nvPr>
        </p:nvSpPr>
        <p:spPr/>
        <p:txBody>
          <a:bodyPr>
            <a:normAutofit/>
          </a:bodyPr>
          <a:lstStyle/>
          <a:p>
            <a:r>
              <a:rPr lang="en-US" dirty="0"/>
              <a:t>This section deals with qualitatively significant problems that were sampled amongst participants that observed at least one of the quantitative problems identified in the previous section.</a:t>
            </a:r>
          </a:p>
        </p:txBody>
      </p:sp>
      <p:sp>
        <p:nvSpPr>
          <p:cNvPr id="4" name="Rectangle 3">
            <a:extLst>
              <a:ext uri="{FF2B5EF4-FFF2-40B4-BE49-F238E27FC236}">
                <a16:creationId xmlns:a16="http://schemas.microsoft.com/office/drawing/2014/main" id="{8C5650D5-5A4C-5344-B5CB-37834E35DE2C}"/>
              </a:ext>
            </a:extLst>
          </p:cNvPr>
          <p:cNvSpPr/>
          <p:nvPr/>
        </p:nvSpPr>
        <p:spPr>
          <a:xfrm>
            <a:off x="-7851" y="-7"/>
            <a:ext cx="1925142" cy="383059"/>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5" name="Rectangle 4">
            <a:extLst>
              <a:ext uri="{FF2B5EF4-FFF2-40B4-BE49-F238E27FC236}">
                <a16:creationId xmlns:a16="http://schemas.microsoft.com/office/drawing/2014/main" id="{CE53505B-0313-B346-BC71-25BEF7585678}"/>
              </a:ext>
            </a:extLst>
          </p:cNvPr>
          <p:cNvSpPr/>
          <p:nvPr/>
        </p:nvSpPr>
        <p:spPr>
          <a:xfrm>
            <a:off x="1917292" y="0"/>
            <a:ext cx="1925142" cy="38305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ENGAGEMENT</a:t>
            </a:r>
          </a:p>
        </p:txBody>
      </p:sp>
      <p:sp>
        <p:nvSpPr>
          <p:cNvPr id="6" name="Rectangle 5">
            <a:extLst>
              <a:ext uri="{FF2B5EF4-FFF2-40B4-BE49-F238E27FC236}">
                <a16:creationId xmlns:a16="http://schemas.microsoft.com/office/drawing/2014/main" id="{24A719FC-BB76-AF4F-857E-AD1144B9F5A9}"/>
              </a:ext>
            </a:extLst>
          </p:cNvPr>
          <p:cNvSpPr/>
          <p:nvPr/>
        </p:nvSpPr>
        <p:spPr>
          <a:xfrm>
            <a:off x="3842435" y="-7"/>
            <a:ext cx="1925142" cy="383059"/>
          </a:xfrm>
          <a:prstGeom prst="rect">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
        <p:nvSpPr>
          <p:cNvPr id="7" name="Rectangle 6">
            <a:extLst>
              <a:ext uri="{FF2B5EF4-FFF2-40B4-BE49-F238E27FC236}">
                <a16:creationId xmlns:a16="http://schemas.microsoft.com/office/drawing/2014/main" id="{57B8310C-102C-5844-B2A7-81C7C397C1EE}"/>
              </a:ext>
            </a:extLst>
          </p:cNvPr>
          <p:cNvSpPr/>
          <p:nvPr/>
        </p:nvSpPr>
        <p:spPr>
          <a:xfrm>
            <a:off x="5767578" y="-7"/>
            <a:ext cx="1925142" cy="383059"/>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sp>
        <p:nvSpPr>
          <p:cNvPr id="8" name="Rectangle 7">
            <a:extLst>
              <a:ext uri="{FF2B5EF4-FFF2-40B4-BE49-F238E27FC236}">
                <a16:creationId xmlns:a16="http://schemas.microsoft.com/office/drawing/2014/main" id="{BF2D4EF8-2948-EB49-AD3D-992956D729FB}"/>
              </a:ext>
            </a:extLst>
          </p:cNvPr>
          <p:cNvSpPr/>
          <p:nvPr/>
        </p:nvSpPr>
        <p:spPr>
          <a:xfrm>
            <a:off x="7692721" y="0"/>
            <a:ext cx="1925142" cy="383059"/>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Tree>
    <p:extLst>
      <p:ext uri="{BB962C8B-B14F-4D97-AF65-F5344CB8AC3E}">
        <p14:creationId xmlns:p14="http://schemas.microsoft.com/office/powerpoint/2010/main" val="40870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36EA8DF-D7F2-734F-917A-CBB354696A4D}"/>
              </a:ext>
            </a:extLst>
          </p:cNvPr>
          <p:cNvPicPr>
            <a:picLocks noChangeAspect="1"/>
          </p:cNvPicPr>
          <p:nvPr/>
        </p:nvPicPr>
        <p:blipFill>
          <a:blip r:embed="rId3"/>
          <a:stretch>
            <a:fillRect/>
          </a:stretch>
        </p:blipFill>
        <p:spPr>
          <a:xfrm>
            <a:off x="9171070" y="1566377"/>
            <a:ext cx="2279521" cy="4539992"/>
          </a:xfrm>
          <a:prstGeom prst="rect">
            <a:avLst/>
          </a:prstGeom>
        </p:spPr>
      </p:pic>
      <p:pic>
        <p:nvPicPr>
          <p:cNvPr id="18" name="Picture 17">
            <a:extLst>
              <a:ext uri="{FF2B5EF4-FFF2-40B4-BE49-F238E27FC236}">
                <a16:creationId xmlns:a16="http://schemas.microsoft.com/office/drawing/2014/main" id="{2F9FEECB-8482-5C43-8338-8464235F85B8}"/>
              </a:ext>
            </a:extLst>
          </p:cNvPr>
          <p:cNvPicPr>
            <a:picLocks noChangeAspect="1"/>
          </p:cNvPicPr>
          <p:nvPr/>
        </p:nvPicPr>
        <p:blipFill>
          <a:blip r:embed="rId3"/>
          <a:stretch>
            <a:fillRect/>
          </a:stretch>
        </p:blipFill>
        <p:spPr>
          <a:xfrm>
            <a:off x="6692781" y="1579946"/>
            <a:ext cx="2279521" cy="4539992"/>
          </a:xfrm>
          <a:prstGeom prst="rect">
            <a:avLst/>
          </a:prstGeom>
        </p:spPr>
      </p:pic>
      <p:pic>
        <p:nvPicPr>
          <p:cNvPr id="20" name="Picture 5" descr="Do Don't App Template iOS.png">
            <a:extLst>
              <a:ext uri="{FF2B5EF4-FFF2-40B4-BE49-F238E27FC236}">
                <a16:creationId xmlns:a16="http://schemas.microsoft.com/office/drawing/2014/main" id="{C7FB2610-78F2-144C-952D-7A9EED5C737A}"/>
              </a:ext>
            </a:extLst>
          </p:cNvPr>
          <p:cNvPicPr>
            <a:picLocks noChangeAspect="1"/>
          </p:cNvPicPr>
          <p:nvPr/>
        </p:nvPicPr>
        <p:blipFill rotWithShape="1">
          <a:blip r:embed="rId4"/>
          <a:srcRect t="-70" b="-18"/>
          <a:stretch/>
        </p:blipFill>
        <p:spPr>
          <a:xfrm>
            <a:off x="6537404" y="1173312"/>
            <a:ext cx="5201948" cy="5351174"/>
          </a:xfrm>
          <a:prstGeom prst="rect">
            <a:avLst/>
          </a:prstGeom>
        </p:spPr>
      </p:pic>
      <p:sp>
        <p:nvSpPr>
          <p:cNvPr id="2" name="Title 1">
            <a:extLst>
              <a:ext uri="{FF2B5EF4-FFF2-40B4-BE49-F238E27FC236}">
                <a16:creationId xmlns:a16="http://schemas.microsoft.com/office/drawing/2014/main" id="{975C8C0C-EF97-384C-A158-7BA4C31D21C2}"/>
              </a:ext>
            </a:extLst>
          </p:cNvPr>
          <p:cNvSpPr>
            <a:spLocks noGrp="1"/>
          </p:cNvSpPr>
          <p:nvPr>
            <p:ph type="title"/>
          </p:nvPr>
        </p:nvSpPr>
        <p:spPr>
          <a:xfrm>
            <a:off x="460298" y="333514"/>
            <a:ext cx="10491954" cy="840841"/>
          </a:xfrm>
        </p:spPr>
        <p:txBody>
          <a:bodyPr>
            <a:normAutofit/>
          </a:bodyPr>
          <a:lstStyle/>
          <a:p>
            <a:r>
              <a:rPr lang="en-US" sz="4000" dirty="0"/>
              <a:t>5 Email requirement needs explaining</a:t>
            </a:r>
            <a:endParaRPr lang="en-US" sz="4000" b="1" dirty="0"/>
          </a:p>
        </p:txBody>
      </p:sp>
      <p:sp>
        <p:nvSpPr>
          <p:cNvPr id="3" name="Text Placeholder 2">
            <a:extLst>
              <a:ext uri="{FF2B5EF4-FFF2-40B4-BE49-F238E27FC236}">
                <a16:creationId xmlns:a16="http://schemas.microsoft.com/office/drawing/2014/main" id="{D7F734F8-AF18-F342-9B69-5365A2F7CFDC}"/>
              </a:ext>
            </a:extLst>
          </p:cNvPr>
          <p:cNvSpPr>
            <a:spLocks noGrp="1"/>
          </p:cNvSpPr>
          <p:nvPr>
            <p:ph type="body" idx="1"/>
          </p:nvPr>
        </p:nvSpPr>
        <p:spPr>
          <a:xfrm>
            <a:off x="474286" y="4879313"/>
            <a:ext cx="5766397" cy="1500187"/>
          </a:xfrm>
        </p:spPr>
        <p:txBody>
          <a:bodyPr>
            <a:normAutofit/>
          </a:bodyPr>
          <a:lstStyle/>
          <a:p>
            <a:r>
              <a:rPr lang="en-US" sz="1600" dirty="0">
                <a:latin typeface="+mj-lt"/>
              </a:rPr>
              <a:t>Let users know they are still in the checkout process, and remind them of what they were just doing. Plan for users who go to do other things while at this step and then later return to this screen (they will need some hints). </a:t>
            </a:r>
          </a:p>
          <a:p>
            <a:r>
              <a:rPr lang="en-US" sz="1600" dirty="0">
                <a:latin typeface="+mj-lt"/>
              </a:rPr>
              <a:t>Consider contextualizing the main CTA to “Continue Checkout.” </a:t>
            </a:r>
          </a:p>
        </p:txBody>
      </p:sp>
      <p:sp>
        <p:nvSpPr>
          <p:cNvPr id="6" name="Rectangle 5">
            <a:extLst>
              <a:ext uri="{FF2B5EF4-FFF2-40B4-BE49-F238E27FC236}">
                <a16:creationId xmlns:a16="http://schemas.microsoft.com/office/drawing/2014/main" id="{24A719FC-BB76-AF4F-857E-AD1144B9F5A9}"/>
              </a:ext>
            </a:extLst>
          </p:cNvPr>
          <p:cNvSpPr/>
          <p:nvPr/>
        </p:nvSpPr>
        <p:spPr>
          <a:xfrm>
            <a:off x="530671" y="1440693"/>
            <a:ext cx="1955673" cy="25136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t>LOW</a:t>
            </a:r>
          </a:p>
        </p:txBody>
      </p:sp>
      <p:sp>
        <p:nvSpPr>
          <p:cNvPr id="13" name="Text Placeholder 2">
            <a:extLst>
              <a:ext uri="{FF2B5EF4-FFF2-40B4-BE49-F238E27FC236}">
                <a16:creationId xmlns:a16="http://schemas.microsoft.com/office/drawing/2014/main" id="{674F5CDE-578E-E743-A694-F1DB2A040E63}"/>
              </a:ext>
            </a:extLst>
          </p:cNvPr>
          <p:cNvSpPr txBox="1">
            <a:spLocks/>
          </p:cNvSpPr>
          <p:nvPr/>
        </p:nvSpPr>
        <p:spPr>
          <a:xfrm>
            <a:off x="1189764" y="2908444"/>
            <a:ext cx="5437068" cy="5342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p>
        </p:txBody>
      </p:sp>
      <p:sp>
        <p:nvSpPr>
          <p:cNvPr id="14" name="TextBox 13">
            <a:extLst>
              <a:ext uri="{FF2B5EF4-FFF2-40B4-BE49-F238E27FC236}">
                <a16:creationId xmlns:a16="http://schemas.microsoft.com/office/drawing/2014/main" id="{D83AEC48-6BB3-E84E-B7B0-A4FD94298A3E}"/>
              </a:ext>
            </a:extLst>
          </p:cNvPr>
          <p:cNvSpPr txBox="1"/>
          <p:nvPr/>
        </p:nvSpPr>
        <p:spPr>
          <a:xfrm>
            <a:off x="460298" y="1761644"/>
            <a:ext cx="5766396" cy="584775"/>
          </a:xfrm>
          <a:prstGeom prst="rect">
            <a:avLst/>
          </a:prstGeom>
          <a:noFill/>
        </p:spPr>
        <p:txBody>
          <a:bodyPr wrap="square" rtlCol="0">
            <a:spAutoFit/>
          </a:bodyPr>
          <a:lstStyle/>
          <a:p>
            <a:r>
              <a:rPr lang="en-US" sz="1600" dirty="0">
                <a:solidFill>
                  <a:schemeClr val="tx1">
                    <a:lumMod val="50000"/>
                    <a:lumOff val="50000"/>
                  </a:schemeClr>
                </a:solidFill>
              </a:rPr>
              <a:t>The question and email input lacks context; it requires that users </a:t>
            </a:r>
            <a:r>
              <a:rPr lang="en-US" sz="1600" b="1" i="1" dirty="0">
                <a:solidFill>
                  <a:schemeClr val="accent4"/>
                </a:solidFill>
              </a:rPr>
              <a:t>recall vs recognize </a:t>
            </a:r>
            <a:r>
              <a:rPr lang="en-US" sz="1600" dirty="0">
                <a:solidFill>
                  <a:schemeClr val="tx1">
                    <a:lumMod val="50000"/>
                    <a:lumOff val="50000"/>
                  </a:schemeClr>
                </a:solidFill>
              </a:rPr>
              <a:t>the purpose. </a:t>
            </a:r>
          </a:p>
        </p:txBody>
      </p:sp>
      <p:sp>
        <p:nvSpPr>
          <p:cNvPr id="17" name="TextBox 16">
            <a:extLst>
              <a:ext uri="{FF2B5EF4-FFF2-40B4-BE49-F238E27FC236}">
                <a16:creationId xmlns:a16="http://schemas.microsoft.com/office/drawing/2014/main" id="{2F5C2365-EEB6-B349-826C-C0F0F08D7E35}"/>
              </a:ext>
            </a:extLst>
          </p:cNvPr>
          <p:cNvSpPr txBox="1"/>
          <p:nvPr/>
        </p:nvSpPr>
        <p:spPr>
          <a:xfrm>
            <a:off x="9518484" y="6026954"/>
            <a:ext cx="1932109" cy="707886"/>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1000" dirty="0">
                <a:solidFill>
                  <a:schemeClr val="tx1">
                    <a:lumMod val="50000"/>
                    <a:lumOff val="50000"/>
                  </a:schemeClr>
                </a:solidFill>
              </a:rPr>
              <a:t>This shows the previous user context, letting them know this is intentional and part of what they were doing previously.</a:t>
            </a:r>
          </a:p>
        </p:txBody>
      </p:sp>
      <p:pic>
        <p:nvPicPr>
          <p:cNvPr id="43" name="Graphic 42" descr="Brain in head with solid fill">
            <a:extLst>
              <a:ext uri="{FF2B5EF4-FFF2-40B4-BE49-F238E27FC236}">
                <a16:creationId xmlns:a16="http://schemas.microsoft.com/office/drawing/2014/main" id="{4EF67795-DA67-7241-9C2E-CD894A292A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245" y="2611002"/>
            <a:ext cx="661570" cy="661570"/>
          </a:xfrm>
          <a:prstGeom prst="rect">
            <a:avLst/>
          </a:prstGeom>
        </p:spPr>
      </p:pic>
      <p:grpSp>
        <p:nvGrpSpPr>
          <p:cNvPr id="39" name="Rectangle 6">
            <a:extLst>
              <a:ext uri="{FF2B5EF4-FFF2-40B4-BE49-F238E27FC236}">
                <a16:creationId xmlns:a16="http://schemas.microsoft.com/office/drawing/2014/main" id="{30C4FC57-5C2F-9A41-9888-D8E29C9EFE5F}"/>
              </a:ext>
            </a:extLst>
          </p:cNvPr>
          <p:cNvGrpSpPr/>
          <p:nvPr/>
        </p:nvGrpSpPr>
        <p:grpSpPr>
          <a:xfrm>
            <a:off x="530671" y="4421313"/>
            <a:ext cx="2142228" cy="291234"/>
            <a:chOff x="0" y="4680"/>
            <a:chExt cx="2142226" cy="291233"/>
          </a:xfrm>
        </p:grpSpPr>
        <p:sp>
          <p:nvSpPr>
            <p:cNvPr id="42" name="Rectangle">
              <a:extLst>
                <a:ext uri="{FF2B5EF4-FFF2-40B4-BE49-F238E27FC236}">
                  <a16:creationId xmlns:a16="http://schemas.microsoft.com/office/drawing/2014/main" id="{D5E7C660-0804-7249-9FEB-64D43072ED34}"/>
                </a:ext>
              </a:extLst>
            </p:cNvPr>
            <p:cNvSpPr/>
            <p:nvPr/>
          </p:nvSpPr>
          <p:spPr>
            <a:xfrm>
              <a:off x="0" y="4680"/>
              <a:ext cx="2142226" cy="291233"/>
            </a:xfrm>
            <a:prstGeom prst="rect">
              <a:avLst/>
            </a:prstGeom>
            <a:solidFill>
              <a:srgbClr val="00B0F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4" name="RECOMMENDATION">
              <a:extLst>
                <a:ext uri="{FF2B5EF4-FFF2-40B4-BE49-F238E27FC236}">
                  <a16:creationId xmlns:a16="http://schemas.microsoft.com/office/drawing/2014/main" id="{62CF5B36-E097-714C-A0C2-A0A93ECA6C7D}"/>
                </a:ext>
              </a:extLst>
            </p:cNvPr>
            <p:cNvSpPr txBox="1"/>
            <p:nvPr/>
          </p:nvSpPr>
          <p:spPr>
            <a:xfrm>
              <a:off x="45719" y="11799"/>
              <a:ext cx="2050787" cy="2769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r>
                <a:rPr sz="1200" dirty="0"/>
                <a:t>RECOMMENDATION</a:t>
              </a:r>
            </a:p>
          </p:txBody>
        </p:sp>
      </p:grpSp>
      <p:sp>
        <p:nvSpPr>
          <p:cNvPr id="5" name="TextBox 4">
            <a:extLst>
              <a:ext uri="{FF2B5EF4-FFF2-40B4-BE49-F238E27FC236}">
                <a16:creationId xmlns:a16="http://schemas.microsoft.com/office/drawing/2014/main" id="{A1CF882A-2248-C245-9644-08FCBD5D6021}"/>
              </a:ext>
            </a:extLst>
          </p:cNvPr>
          <p:cNvSpPr txBox="1"/>
          <p:nvPr/>
        </p:nvSpPr>
        <p:spPr>
          <a:xfrm>
            <a:off x="1123815" y="2587529"/>
            <a:ext cx="4801305" cy="1323439"/>
          </a:xfrm>
          <a:prstGeom prst="rect">
            <a:avLst/>
          </a:prstGeom>
          <a:noFill/>
        </p:spPr>
        <p:txBody>
          <a:bodyPr wrap="square" rtlCol="0">
            <a:spAutoFit/>
          </a:bodyPr>
          <a:lstStyle/>
          <a:p>
            <a:r>
              <a:rPr lang="en-US" sz="1600" dirty="0">
                <a:solidFill>
                  <a:schemeClr val="tx1">
                    <a:lumMod val="50000"/>
                    <a:lumOff val="50000"/>
                  </a:schemeClr>
                </a:solidFill>
              </a:rPr>
              <a:t>Only a few participants did not initially attempt to enter an email address. Instead, they hesitated or looked back at the task when they arrived on the login page. After some consideration, they eventually tapped the email field. </a:t>
            </a:r>
          </a:p>
        </p:txBody>
      </p:sp>
      <p:pic>
        <p:nvPicPr>
          <p:cNvPr id="19" name="Picture 18" descr="Graphical user interface, application&#10;&#10;Description automatically generated">
            <a:extLst>
              <a:ext uri="{FF2B5EF4-FFF2-40B4-BE49-F238E27FC236}">
                <a16:creationId xmlns:a16="http://schemas.microsoft.com/office/drawing/2014/main" id="{9B684FEA-1146-E648-8CA9-E8E8DB7164BE}"/>
              </a:ext>
            </a:extLst>
          </p:cNvPr>
          <p:cNvPicPr>
            <a:picLocks noChangeAspect="1"/>
          </p:cNvPicPr>
          <p:nvPr/>
        </p:nvPicPr>
        <p:blipFill rotWithShape="1">
          <a:blip r:embed="rId7"/>
          <a:srcRect l="11559" t="16813" r="13762" b="54424"/>
          <a:stretch/>
        </p:blipFill>
        <p:spPr>
          <a:xfrm>
            <a:off x="9462630" y="4068870"/>
            <a:ext cx="1695578" cy="1222753"/>
          </a:xfrm>
          <a:prstGeom prst="rect">
            <a:avLst/>
          </a:prstGeom>
        </p:spPr>
      </p:pic>
      <p:sp>
        <p:nvSpPr>
          <p:cNvPr id="4" name="Rectangle 3">
            <a:extLst>
              <a:ext uri="{FF2B5EF4-FFF2-40B4-BE49-F238E27FC236}">
                <a16:creationId xmlns:a16="http://schemas.microsoft.com/office/drawing/2014/main" id="{806F3B61-CD40-3A4E-9431-CD5E9C8936DB}"/>
              </a:ext>
            </a:extLst>
          </p:cNvPr>
          <p:cNvSpPr/>
          <p:nvPr/>
        </p:nvSpPr>
        <p:spPr>
          <a:xfrm>
            <a:off x="9506609" y="3412412"/>
            <a:ext cx="1639724" cy="138499"/>
          </a:xfrm>
          <a:prstGeom prst="rect">
            <a:avLst/>
          </a:prstGeom>
          <a:solidFill>
            <a:srgbClr val="CE3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t>Continue to Checkout</a:t>
            </a:r>
          </a:p>
        </p:txBody>
      </p:sp>
      <p:sp>
        <p:nvSpPr>
          <p:cNvPr id="23" name="TextBox 22">
            <a:extLst>
              <a:ext uri="{FF2B5EF4-FFF2-40B4-BE49-F238E27FC236}">
                <a16:creationId xmlns:a16="http://schemas.microsoft.com/office/drawing/2014/main" id="{7D814121-9F9D-A14D-AAE2-CAD3BBF29486}"/>
              </a:ext>
            </a:extLst>
          </p:cNvPr>
          <p:cNvSpPr txBox="1"/>
          <p:nvPr/>
        </p:nvSpPr>
        <p:spPr>
          <a:xfrm>
            <a:off x="7028150" y="6028565"/>
            <a:ext cx="1932109" cy="784830"/>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900" dirty="0">
                <a:solidFill>
                  <a:schemeClr val="tx1">
                    <a:lumMod val="50000"/>
                    <a:lumOff val="50000"/>
                  </a:schemeClr>
                </a:solidFill>
              </a:rPr>
              <a:t>This lacks task context. User may infer that this is an accident, or they could put their phone down, return, </a:t>
            </a:r>
            <a:r>
              <a:rPr lang="en-US" sz="900" i="1" dirty="0">
                <a:solidFill>
                  <a:schemeClr val="tx1">
                    <a:lumMod val="50000"/>
                    <a:lumOff val="50000"/>
                  </a:schemeClr>
                </a:solidFill>
              </a:rPr>
              <a:t>and not know why they are seeing this screen. </a:t>
            </a:r>
          </a:p>
        </p:txBody>
      </p:sp>
      <p:sp>
        <p:nvSpPr>
          <p:cNvPr id="24" name="Rectangle 23">
            <a:extLst>
              <a:ext uri="{FF2B5EF4-FFF2-40B4-BE49-F238E27FC236}">
                <a16:creationId xmlns:a16="http://schemas.microsoft.com/office/drawing/2014/main" id="{0ACE7210-574B-4245-AB20-4AF6D17BE4EE}"/>
              </a:ext>
            </a:extLst>
          </p:cNvPr>
          <p:cNvSpPr/>
          <p:nvPr/>
        </p:nvSpPr>
        <p:spPr>
          <a:xfrm>
            <a:off x="387967" y="-289"/>
            <a:ext cx="1925142" cy="383059"/>
          </a:xfrm>
          <a:prstGeom prst="rect">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Tree>
    <p:extLst>
      <p:ext uri="{BB962C8B-B14F-4D97-AF65-F5344CB8AC3E}">
        <p14:creationId xmlns:p14="http://schemas.microsoft.com/office/powerpoint/2010/main" val="3569289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Graphical user interface, application&#10;&#10;Description automatically generated">
            <a:extLst>
              <a:ext uri="{FF2B5EF4-FFF2-40B4-BE49-F238E27FC236}">
                <a16:creationId xmlns:a16="http://schemas.microsoft.com/office/drawing/2014/main" id="{12E336EA-7E6B-6B4B-B747-83AE41B2F062}"/>
              </a:ext>
            </a:extLst>
          </p:cNvPr>
          <p:cNvPicPr>
            <a:picLocks noChangeAspect="1"/>
          </p:cNvPicPr>
          <p:nvPr/>
        </p:nvPicPr>
        <p:blipFill>
          <a:blip r:embed="rId3"/>
          <a:stretch>
            <a:fillRect/>
          </a:stretch>
        </p:blipFill>
        <p:spPr>
          <a:xfrm>
            <a:off x="9184482" y="1613839"/>
            <a:ext cx="2096063" cy="4093964"/>
          </a:xfrm>
          <a:prstGeom prst="rect">
            <a:avLst/>
          </a:prstGeom>
        </p:spPr>
      </p:pic>
      <p:sp>
        <p:nvSpPr>
          <p:cNvPr id="2" name="Title 1">
            <a:extLst>
              <a:ext uri="{FF2B5EF4-FFF2-40B4-BE49-F238E27FC236}">
                <a16:creationId xmlns:a16="http://schemas.microsoft.com/office/drawing/2014/main" id="{975C8C0C-EF97-384C-A158-7BA4C31D21C2}"/>
              </a:ext>
            </a:extLst>
          </p:cNvPr>
          <p:cNvSpPr>
            <a:spLocks noGrp="1"/>
          </p:cNvSpPr>
          <p:nvPr>
            <p:ph type="title"/>
          </p:nvPr>
        </p:nvSpPr>
        <p:spPr>
          <a:xfrm>
            <a:off x="460298" y="333514"/>
            <a:ext cx="10491954" cy="840841"/>
          </a:xfrm>
        </p:spPr>
        <p:txBody>
          <a:bodyPr>
            <a:normAutofit/>
          </a:bodyPr>
          <a:lstStyle/>
          <a:p>
            <a:r>
              <a:rPr lang="en-US" sz="4000" b="1" dirty="0"/>
              <a:t>Explain the additional prices and offer alternatives</a:t>
            </a:r>
          </a:p>
        </p:txBody>
      </p:sp>
      <p:sp>
        <p:nvSpPr>
          <p:cNvPr id="3" name="Text Placeholder 2">
            <a:extLst>
              <a:ext uri="{FF2B5EF4-FFF2-40B4-BE49-F238E27FC236}">
                <a16:creationId xmlns:a16="http://schemas.microsoft.com/office/drawing/2014/main" id="{D7F734F8-AF18-F342-9B69-5365A2F7CFDC}"/>
              </a:ext>
            </a:extLst>
          </p:cNvPr>
          <p:cNvSpPr>
            <a:spLocks noGrp="1"/>
          </p:cNvSpPr>
          <p:nvPr>
            <p:ph type="body" idx="1"/>
          </p:nvPr>
        </p:nvSpPr>
        <p:spPr>
          <a:xfrm>
            <a:off x="460298" y="4964289"/>
            <a:ext cx="4909501" cy="1500187"/>
          </a:xfrm>
        </p:spPr>
        <p:txBody>
          <a:bodyPr>
            <a:normAutofit/>
          </a:bodyPr>
          <a:lstStyle/>
          <a:p>
            <a:r>
              <a:rPr lang="en-US" sz="1200" dirty="0">
                <a:latin typeface="+mj-lt"/>
              </a:rPr>
              <a:t>To enhance transparency and clarity, always explain custom terms like “service total.” Ex. </a:t>
            </a:r>
            <a:r>
              <a:rPr lang="en-US" sz="1200" dirty="0"/>
              <a:t>Instead of the term “service total” all fees could be listed.</a:t>
            </a:r>
            <a:endParaRPr lang="en-US" sz="1200" dirty="0">
              <a:latin typeface="+mj-lt"/>
            </a:endParaRPr>
          </a:p>
          <a:p>
            <a:r>
              <a:rPr lang="en-US" sz="1200" dirty="0">
                <a:latin typeface="+mj-lt"/>
              </a:rPr>
              <a:t>To enhance freedom and control, consider breaking this price out and/or using a tool tip to show more information about alternatives. Ex. </a:t>
            </a:r>
            <a:r>
              <a:rPr lang="en-US" sz="1200" dirty="0"/>
              <a:t>Include Klarna where the line is for applying a gift card or coupon, in addition to keeping it here. </a:t>
            </a:r>
          </a:p>
          <a:p>
            <a:endParaRPr lang="en-US" sz="1400" dirty="0">
              <a:latin typeface="+mj-lt"/>
            </a:endParaRPr>
          </a:p>
        </p:txBody>
      </p:sp>
      <p:sp>
        <p:nvSpPr>
          <p:cNvPr id="4" name="Rectangle 3">
            <a:extLst>
              <a:ext uri="{FF2B5EF4-FFF2-40B4-BE49-F238E27FC236}">
                <a16:creationId xmlns:a16="http://schemas.microsoft.com/office/drawing/2014/main" id="{8C5650D5-5A4C-5344-B5CB-37834E35DE2C}"/>
              </a:ext>
            </a:extLst>
          </p:cNvPr>
          <p:cNvSpPr/>
          <p:nvPr/>
        </p:nvSpPr>
        <p:spPr>
          <a:xfrm>
            <a:off x="530671" y="1490158"/>
            <a:ext cx="1955673" cy="251369"/>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t>HIGH</a:t>
            </a:r>
          </a:p>
        </p:txBody>
      </p:sp>
      <p:sp>
        <p:nvSpPr>
          <p:cNvPr id="7" name="Rectangle 6">
            <a:extLst>
              <a:ext uri="{FF2B5EF4-FFF2-40B4-BE49-F238E27FC236}">
                <a16:creationId xmlns:a16="http://schemas.microsoft.com/office/drawing/2014/main" id="{57B8310C-102C-5844-B2A7-81C7C397C1EE}"/>
              </a:ext>
            </a:extLst>
          </p:cNvPr>
          <p:cNvSpPr/>
          <p:nvPr/>
        </p:nvSpPr>
        <p:spPr>
          <a:xfrm>
            <a:off x="530671" y="4673057"/>
            <a:ext cx="2142225" cy="291232"/>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t>RECOMMENDATION</a:t>
            </a:r>
          </a:p>
        </p:txBody>
      </p:sp>
      <p:sp>
        <p:nvSpPr>
          <p:cNvPr id="13" name="Text Placeholder 2">
            <a:extLst>
              <a:ext uri="{FF2B5EF4-FFF2-40B4-BE49-F238E27FC236}">
                <a16:creationId xmlns:a16="http://schemas.microsoft.com/office/drawing/2014/main" id="{674F5CDE-578E-E743-A694-F1DB2A040E63}"/>
              </a:ext>
            </a:extLst>
          </p:cNvPr>
          <p:cNvSpPr txBox="1">
            <a:spLocks/>
          </p:cNvSpPr>
          <p:nvPr/>
        </p:nvSpPr>
        <p:spPr>
          <a:xfrm>
            <a:off x="1189764" y="2908444"/>
            <a:ext cx="5437068" cy="5342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p>
        </p:txBody>
      </p:sp>
      <p:sp>
        <p:nvSpPr>
          <p:cNvPr id="14" name="TextBox 13">
            <a:extLst>
              <a:ext uri="{FF2B5EF4-FFF2-40B4-BE49-F238E27FC236}">
                <a16:creationId xmlns:a16="http://schemas.microsoft.com/office/drawing/2014/main" id="{D83AEC48-6BB3-E84E-B7B0-A4FD94298A3E}"/>
              </a:ext>
            </a:extLst>
          </p:cNvPr>
          <p:cNvSpPr txBox="1"/>
          <p:nvPr/>
        </p:nvSpPr>
        <p:spPr>
          <a:xfrm>
            <a:off x="460298" y="1761644"/>
            <a:ext cx="5737302" cy="1077218"/>
          </a:xfrm>
          <a:prstGeom prst="rect">
            <a:avLst/>
          </a:prstGeom>
          <a:noFill/>
        </p:spPr>
        <p:txBody>
          <a:bodyPr wrap="square" rtlCol="0">
            <a:spAutoFit/>
          </a:bodyPr>
          <a:lstStyle/>
          <a:p>
            <a:r>
              <a:rPr lang="en-US" sz="1600" dirty="0">
                <a:solidFill>
                  <a:schemeClr val="tx1">
                    <a:lumMod val="50000"/>
                    <a:lumOff val="50000"/>
                  </a:schemeClr>
                </a:solidFill>
                <a:latin typeface="+mj-lt"/>
              </a:rPr>
              <a:t>The service total lacks clarity and transparency but also makes Vivid Seats the sole owner of this mark up. Secondly, Klarna offers more control and freedom in this situation but lacks visibility in this moment (where users are most likely to abandon.) </a:t>
            </a:r>
          </a:p>
        </p:txBody>
      </p:sp>
      <p:sp>
        <p:nvSpPr>
          <p:cNvPr id="15" name="Text Placeholder 2">
            <a:extLst>
              <a:ext uri="{FF2B5EF4-FFF2-40B4-BE49-F238E27FC236}">
                <a16:creationId xmlns:a16="http://schemas.microsoft.com/office/drawing/2014/main" id="{2108BFA6-4700-A14B-A658-8733DFE5D838}"/>
              </a:ext>
            </a:extLst>
          </p:cNvPr>
          <p:cNvSpPr txBox="1">
            <a:spLocks/>
          </p:cNvSpPr>
          <p:nvPr/>
        </p:nvSpPr>
        <p:spPr>
          <a:xfrm>
            <a:off x="1054037" y="2948421"/>
            <a:ext cx="5036262" cy="1500187"/>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dirty="0">
                <a:latin typeface="+mj-lt"/>
              </a:rPr>
              <a:t>The only users who were successful were the ones that later verbalized use of Klarna, or that they expected sales tax (these participants also happened to be in the medium to high income range.) </a:t>
            </a:r>
          </a:p>
          <a:p>
            <a:r>
              <a:rPr lang="en-US" sz="1400" dirty="0">
                <a:latin typeface="+mj-lt"/>
              </a:rPr>
              <a:t>Low income participants for this event are considered </a:t>
            </a:r>
            <a:r>
              <a:rPr lang="en-US" sz="1400" b="1" i="1" dirty="0">
                <a:latin typeface="+mj-lt"/>
              </a:rPr>
              <a:t>sticker shock vulnerable</a:t>
            </a:r>
            <a:r>
              <a:rPr lang="en-US" sz="1400" dirty="0">
                <a:latin typeface="+mj-lt"/>
              </a:rPr>
              <a:t>  - they need extra signifiers to understand what freedom and control they have over this situation. </a:t>
            </a:r>
          </a:p>
        </p:txBody>
      </p:sp>
      <p:pic>
        <p:nvPicPr>
          <p:cNvPr id="19" name="Picture 18" descr="Graphical user interface, application&#10;&#10;Description automatically generated">
            <a:extLst>
              <a:ext uri="{FF2B5EF4-FFF2-40B4-BE49-F238E27FC236}">
                <a16:creationId xmlns:a16="http://schemas.microsoft.com/office/drawing/2014/main" id="{24FC8BD3-CE42-8A49-BFEB-777CD2450F35}"/>
              </a:ext>
            </a:extLst>
          </p:cNvPr>
          <p:cNvPicPr>
            <a:picLocks noChangeAspect="1"/>
          </p:cNvPicPr>
          <p:nvPr/>
        </p:nvPicPr>
        <p:blipFill>
          <a:blip r:embed="rId3"/>
          <a:stretch>
            <a:fillRect/>
          </a:stretch>
        </p:blipFill>
        <p:spPr>
          <a:xfrm>
            <a:off x="6762559" y="1644435"/>
            <a:ext cx="2175057" cy="4248253"/>
          </a:xfrm>
          <a:prstGeom prst="rect">
            <a:avLst/>
          </a:prstGeom>
        </p:spPr>
      </p:pic>
      <p:pic>
        <p:nvPicPr>
          <p:cNvPr id="20" name="Picture 5" descr="Do Don't App Template iOS.png">
            <a:extLst>
              <a:ext uri="{FF2B5EF4-FFF2-40B4-BE49-F238E27FC236}">
                <a16:creationId xmlns:a16="http://schemas.microsoft.com/office/drawing/2014/main" id="{EDB1F90A-425F-B64E-8A24-907303DF50A2}"/>
              </a:ext>
            </a:extLst>
          </p:cNvPr>
          <p:cNvPicPr>
            <a:picLocks noChangeAspect="1"/>
          </p:cNvPicPr>
          <p:nvPr/>
        </p:nvPicPr>
        <p:blipFill rotWithShape="1">
          <a:blip r:embed="rId4"/>
          <a:srcRect t="-70" b="-18"/>
          <a:stretch/>
        </p:blipFill>
        <p:spPr>
          <a:xfrm>
            <a:off x="6459381" y="1174355"/>
            <a:ext cx="5201948" cy="5351174"/>
          </a:xfrm>
          <a:prstGeom prst="rect">
            <a:avLst/>
          </a:prstGeom>
        </p:spPr>
      </p:pic>
      <p:pic>
        <p:nvPicPr>
          <p:cNvPr id="21" name="Picture 20">
            <a:extLst>
              <a:ext uri="{FF2B5EF4-FFF2-40B4-BE49-F238E27FC236}">
                <a16:creationId xmlns:a16="http://schemas.microsoft.com/office/drawing/2014/main" id="{EDA3610C-52E9-D347-8519-37563B0FD8A1}"/>
              </a:ext>
            </a:extLst>
          </p:cNvPr>
          <p:cNvPicPr>
            <a:picLocks noChangeAspect="1"/>
          </p:cNvPicPr>
          <p:nvPr/>
        </p:nvPicPr>
        <p:blipFill>
          <a:blip r:embed="rId5"/>
          <a:stretch>
            <a:fillRect/>
          </a:stretch>
        </p:blipFill>
        <p:spPr>
          <a:xfrm>
            <a:off x="6456453" y="4281520"/>
            <a:ext cx="2656470" cy="694549"/>
          </a:xfrm>
          <a:prstGeom prst="rect">
            <a:avLst/>
          </a:prstGeom>
        </p:spPr>
      </p:pic>
      <p:pic>
        <p:nvPicPr>
          <p:cNvPr id="22" name="Picture 21">
            <a:extLst>
              <a:ext uri="{FF2B5EF4-FFF2-40B4-BE49-F238E27FC236}">
                <a16:creationId xmlns:a16="http://schemas.microsoft.com/office/drawing/2014/main" id="{B2173411-60BA-404E-9458-FD999A26ECF1}"/>
              </a:ext>
            </a:extLst>
          </p:cNvPr>
          <p:cNvPicPr>
            <a:picLocks noChangeAspect="1"/>
          </p:cNvPicPr>
          <p:nvPr/>
        </p:nvPicPr>
        <p:blipFill>
          <a:blip r:embed="rId6"/>
          <a:stretch>
            <a:fillRect/>
          </a:stretch>
        </p:blipFill>
        <p:spPr>
          <a:xfrm>
            <a:off x="10337810" y="3681626"/>
            <a:ext cx="142258" cy="86935"/>
          </a:xfrm>
          <a:prstGeom prst="rect">
            <a:avLst/>
          </a:prstGeom>
        </p:spPr>
      </p:pic>
      <p:pic>
        <p:nvPicPr>
          <p:cNvPr id="28" name="Picture 27" descr="Text&#10;&#10;Description automatically generated with low confidence">
            <a:extLst>
              <a:ext uri="{FF2B5EF4-FFF2-40B4-BE49-F238E27FC236}">
                <a16:creationId xmlns:a16="http://schemas.microsoft.com/office/drawing/2014/main" id="{A5F02D0C-5966-6042-B379-2902F514D12B}"/>
              </a:ext>
            </a:extLst>
          </p:cNvPr>
          <p:cNvPicPr>
            <a:picLocks noChangeAspect="1"/>
          </p:cNvPicPr>
          <p:nvPr/>
        </p:nvPicPr>
        <p:blipFill>
          <a:blip r:embed="rId7"/>
          <a:stretch>
            <a:fillRect/>
          </a:stretch>
        </p:blipFill>
        <p:spPr>
          <a:xfrm>
            <a:off x="9359900" y="3698514"/>
            <a:ext cx="1774888" cy="583006"/>
          </a:xfrm>
          <a:prstGeom prst="rect">
            <a:avLst/>
          </a:prstGeom>
        </p:spPr>
      </p:pic>
      <p:sp>
        <p:nvSpPr>
          <p:cNvPr id="29" name="Rectangle 28">
            <a:extLst>
              <a:ext uri="{FF2B5EF4-FFF2-40B4-BE49-F238E27FC236}">
                <a16:creationId xmlns:a16="http://schemas.microsoft.com/office/drawing/2014/main" id="{F5008378-35F0-B14E-B320-5089E6E97333}"/>
              </a:ext>
            </a:extLst>
          </p:cNvPr>
          <p:cNvSpPr/>
          <p:nvPr/>
        </p:nvSpPr>
        <p:spPr>
          <a:xfrm>
            <a:off x="9454394" y="3476320"/>
            <a:ext cx="1635881" cy="222194"/>
          </a:xfrm>
          <a:prstGeom prst="rect">
            <a:avLst/>
          </a:prstGeom>
          <a:solidFill>
            <a:srgbClr val="D9F2FC"/>
          </a:solidFill>
          <a:ln>
            <a:solidFill>
              <a:srgbClr val="D9F2FC"/>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450" dirty="0">
                <a:solidFill>
                  <a:schemeClr val="tx1"/>
                </a:solidFill>
              </a:rPr>
              <a:t>Florida Sales tax 10% 	                                    $6.50 x 2</a:t>
            </a:r>
          </a:p>
          <a:p>
            <a:endParaRPr lang="en-US" sz="450" dirty="0">
              <a:solidFill>
                <a:schemeClr val="tx1"/>
              </a:solidFill>
            </a:endParaRPr>
          </a:p>
          <a:p>
            <a:r>
              <a:rPr lang="en-US" sz="450" dirty="0">
                <a:solidFill>
                  <a:schemeClr val="tx1"/>
                </a:solidFill>
              </a:rPr>
              <a:t>Service Fee 20%                                                                            $13.00 x 2</a:t>
            </a:r>
          </a:p>
          <a:p>
            <a:pPr algn="ctr"/>
            <a:r>
              <a:rPr lang="en-US" sz="450" dirty="0">
                <a:solidFill>
                  <a:schemeClr val="tx1"/>
                </a:solidFill>
              </a:rPr>
              <a:t> </a:t>
            </a:r>
          </a:p>
        </p:txBody>
      </p:sp>
      <p:sp>
        <p:nvSpPr>
          <p:cNvPr id="31" name="Rectangle 30">
            <a:extLst>
              <a:ext uri="{FF2B5EF4-FFF2-40B4-BE49-F238E27FC236}">
                <a16:creationId xmlns:a16="http://schemas.microsoft.com/office/drawing/2014/main" id="{D33375FF-FC3F-3840-B9D6-2DD9765BF2AE}"/>
              </a:ext>
            </a:extLst>
          </p:cNvPr>
          <p:cNvSpPr/>
          <p:nvPr/>
        </p:nvSpPr>
        <p:spPr>
          <a:xfrm>
            <a:off x="387967" y="-289"/>
            <a:ext cx="1925142" cy="383059"/>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
        <p:nvSpPr>
          <p:cNvPr id="17" name="TextBox 16">
            <a:extLst>
              <a:ext uri="{FF2B5EF4-FFF2-40B4-BE49-F238E27FC236}">
                <a16:creationId xmlns:a16="http://schemas.microsoft.com/office/drawing/2014/main" id="{2F5C2365-EEB6-B349-826C-C0F0F08D7E35}"/>
              </a:ext>
            </a:extLst>
          </p:cNvPr>
          <p:cNvSpPr txBox="1"/>
          <p:nvPr/>
        </p:nvSpPr>
        <p:spPr>
          <a:xfrm>
            <a:off x="6984516" y="6082362"/>
            <a:ext cx="1870117" cy="24622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1000" i="1" dirty="0">
                <a:solidFill>
                  <a:schemeClr val="tx1">
                    <a:lumMod val="50000"/>
                    <a:lumOff val="50000"/>
                  </a:schemeClr>
                </a:solidFill>
                <a:latin typeface="+mj-lt"/>
              </a:rPr>
              <a:t>“Service total” is ambiguous. </a:t>
            </a:r>
          </a:p>
        </p:txBody>
      </p:sp>
      <p:sp>
        <p:nvSpPr>
          <p:cNvPr id="32" name="TextBox 31">
            <a:extLst>
              <a:ext uri="{FF2B5EF4-FFF2-40B4-BE49-F238E27FC236}">
                <a16:creationId xmlns:a16="http://schemas.microsoft.com/office/drawing/2014/main" id="{00A4717D-4A6A-054E-A839-448B6400473A}"/>
              </a:ext>
            </a:extLst>
          </p:cNvPr>
          <p:cNvSpPr txBox="1"/>
          <p:nvPr/>
        </p:nvSpPr>
        <p:spPr>
          <a:xfrm>
            <a:off x="9608767" y="6074646"/>
            <a:ext cx="1600343" cy="24622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1000" i="1" dirty="0">
                <a:solidFill>
                  <a:schemeClr val="tx1">
                    <a:lumMod val="50000"/>
                    <a:lumOff val="50000"/>
                  </a:schemeClr>
                </a:solidFill>
                <a:latin typeface="+mj-lt"/>
              </a:rPr>
              <a:t>Service fees explained.</a:t>
            </a:r>
          </a:p>
        </p:txBody>
      </p:sp>
      <p:sp>
        <p:nvSpPr>
          <p:cNvPr id="33" name="TextBox 32">
            <a:extLst>
              <a:ext uri="{FF2B5EF4-FFF2-40B4-BE49-F238E27FC236}">
                <a16:creationId xmlns:a16="http://schemas.microsoft.com/office/drawing/2014/main" id="{D55E8DD2-A0B8-864E-9CBF-027F6735D9FF}"/>
              </a:ext>
            </a:extLst>
          </p:cNvPr>
          <p:cNvSpPr txBox="1"/>
          <p:nvPr/>
        </p:nvSpPr>
        <p:spPr>
          <a:xfrm>
            <a:off x="6984516" y="6082362"/>
            <a:ext cx="1600343" cy="24622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1000" i="1" dirty="0">
                <a:solidFill>
                  <a:schemeClr val="tx1">
                    <a:lumMod val="50000"/>
                    <a:lumOff val="50000"/>
                  </a:schemeClr>
                </a:solidFill>
                <a:latin typeface="+mj-lt"/>
              </a:rPr>
              <a:t>Service total is ambiguous.</a:t>
            </a:r>
          </a:p>
        </p:txBody>
      </p:sp>
      <p:pic>
        <p:nvPicPr>
          <p:cNvPr id="35" name="Picture 34" descr="Graphical user interface, website&#10;&#10;Description automatically generated">
            <a:extLst>
              <a:ext uri="{FF2B5EF4-FFF2-40B4-BE49-F238E27FC236}">
                <a16:creationId xmlns:a16="http://schemas.microsoft.com/office/drawing/2014/main" id="{A601DD1D-56A4-8F48-A5B4-A69A68BA21BF}"/>
              </a:ext>
            </a:extLst>
          </p:cNvPr>
          <p:cNvPicPr>
            <a:picLocks noChangeAspect="1"/>
          </p:cNvPicPr>
          <p:nvPr/>
        </p:nvPicPr>
        <p:blipFill>
          <a:blip r:embed="rId8"/>
          <a:stretch>
            <a:fillRect/>
          </a:stretch>
        </p:blipFill>
        <p:spPr>
          <a:xfrm>
            <a:off x="5631580" y="5034870"/>
            <a:ext cx="3024770" cy="679512"/>
          </a:xfrm>
          <a:prstGeom prst="rect">
            <a:avLst/>
          </a:prstGeom>
        </p:spPr>
      </p:pic>
      <p:pic>
        <p:nvPicPr>
          <p:cNvPr id="36" name="Picture 20" descr="tranparency.png">
            <a:extLst>
              <a:ext uri="{FF2B5EF4-FFF2-40B4-BE49-F238E27FC236}">
                <a16:creationId xmlns:a16="http://schemas.microsoft.com/office/drawing/2014/main" id="{1C064EA4-D47C-4B41-8682-496E0D06EE18}"/>
              </a:ext>
            </a:extLst>
          </p:cNvPr>
          <p:cNvPicPr>
            <a:picLocks noChangeAspect="1"/>
          </p:cNvPicPr>
          <p:nvPr/>
        </p:nvPicPr>
        <p:blipFill>
          <a:blip r:embed="rId9"/>
          <a:stretch>
            <a:fillRect/>
          </a:stretch>
        </p:blipFill>
        <p:spPr>
          <a:xfrm>
            <a:off x="684580" y="2959581"/>
            <a:ext cx="324863" cy="331249"/>
          </a:xfrm>
          <a:prstGeom prst="rect">
            <a:avLst/>
          </a:prstGeom>
        </p:spPr>
      </p:pic>
      <p:cxnSp>
        <p:nvCxnSpPr>
          <p:cNvPr id="37" name="Straight Arrow Connector 36">
            <a:extLst>
              <a:ext uri="{FF2B5EF4-FFF2-40B4-BE49-F238E27FC236}">
                <a16:creationId xmlns:a16="http://schemas.microsoft.com/office/drawing/2014/main" id="{105AD214-CA09-EE40-BF85-D650A1337926}"/>
              </a:ext>
            </a:extLst>
          </p:cNvPr>
          <p:cNvCxnSpPr/>
          <p:nvPr/>
        </p:nvCxnSpPr>
        <p:spPr>
          <a:xfrm flipH="1">
            <a:off x="698880" y="2977391"/>
            <a:ext cx="296261" cy="261862"/>
          </a:xfrm>
          <a:prstGeom prst="straightConnector1">
            <a:avLst/>
          </a:prstGeom>
        </p:spPr>
        <p:style>
          <a:lnRef idx="3">
            <a:schemeClr val="dk1"/>
          </a:lnRef>
          <a:fillRef idx="0">
            <a:schemeClr val="dk1"/>
          </a:fillRef>
          <a:effectRef idx="2">
            <a:schemeClr val="dk1"/>
          </a:effectRef>
          <a:fontRef idx="minor">
            <a:schemeClr val="tx1"/>
          </a:fontRef>
        </p:style>
      </p:cxnSp>
      <p:grpSp>
        <p:nvGrpSpPr>
          <p:cNvPr id="41" name="Group 40">
            <a:extLst>
              <a:ext uri="{FF2B5EF4-FFF2-40B4-BE49-F238E27FC236}">
                <a16:creationId xmlns:a16="http://schemas.microsoft.com/office/drawing/2014/main" id="{8EC52A9A-3416-7545-9C78-B5F0C1068AEC}"/>
              </a:ext>
            </a:extLst>
          </p:cNvPr>
          <p:cNvGrpSpPr/>
          <p:nvPr/>
        </p:nvGrpSpPr>
        <p:grpSpPr>
          <a:xfrm>
            <a:off x="603284" y="3770790"/>
            <a:ext cx="428456" cy="462487"/>
            <a:chOff x="873737" y="1537684"/>
            <a:chExt cx="428456" cy="462487"/>
          </a:xfrm>
        </p:grpSpPr>
        <p:pic>
          <p:nvPicPr>
            <p:cNvPr id="38" name="Picture 11" descr="control &amp; freedom.png">
              <a:extLst>
                <a:ext uri="{FF2B5EF4-FFF2-40B4-BE49-F238E27FC236}">
                  <a16:creationId xmlns:a16="http://schemas.microsoft.com/office/drawing/2014/main" id="{AD60D7A1-30C4-9848-94F7-6F415017430C}"/>
                </a:ext>
              </a:extLst>
            </p:cNvPr>
            <p:cNvPicPr>
              <a:picLocks noChangeAspect="1"/>
            </p:cNvPicPr>
            <p:nvPr/>
          </p:nvPicPr>
          <p:blipFill>
            <a:blip r:embed="rId10"/>
            <a:stretch>
              <a:fillRect/>
            </a:stretch>
          </p:blipFill>
          <p:spPr>
            <a:xfrm>
              <a:off x="929785" y="1626577"/>
              <a:ext cx="372408" cy="373594"/>
            </a:xfrm>
            <a:prstGeom prst="rect">
              <a:avLst/>
            </a:prstGeom>
          </p:spPr>
        </p:pic>
        <p:pic>
          <p:nvPicPr>
            <p:cNvPr id="39" name="Picture 13" descr="freedom icon.png">
              <a:extLst>
                <a:ext uri="{FF2B5EF4-FFF2-40B4-BE49-F238E27FC236}">
                  <a16:creationId xmlns:a16="http://schemas.microsoft.com/office/drawing/2014/main" id="{9EB2D6FC-38BB-0942-BB78-87E4656C7EAE}"/>
                </a:ext>
              </a:extLst>
            </p:cNvPr>
            <p:cNvPicPr>
              <a:picLocks noChangeAspect="1"/>
            </p:cNvPicPr>
            <p:nvPr/>
          </p:nvPicPr>
          <p:blipFill>
            <a:blip r:embed="rId11"/>
            <a:stretch>
              <a:fillRect/>
            </a:stretch>
          </p:blipFill>
          <p:spPr>
            <a:xfrm>
              <a:off x="873737" y="1537684"/>
              <a:ext cx="196781" cy="203186"/>
            </a:xfrm>
            <a:prstGeom prst="rect">
              <a:avLst/>
            </a:prstGeom>
          </p:spPr>
        </p:pic>
        <p:pic>
          <p:nvPicPr>
            <p:cNvPr id="40" name="Picture 13" descr="freedom icon.png">
              <a:extLst>
                <a:ext uri="{FF2B5EF4-FFF2-40B4-BE49-F238E27FC236}">
                  <a16:creationId xmlns:a16="http://schemas.microsoft.com/office/drawing/2014/main" id="{642DCD84-5B6A-B64E-99B7-4348E2D2CF4E}"/>
                </a:ext>
              </a:extLst>
            </p:cNvPr>
            <p:cNvPicPr>
              <a:picLocks noChangeAspect="1"/>
            </p:cNvPicPr>
            <p:nvPr/>
          </p:nvPicPr>
          <p:blipFill>
            <a:blip r:embed="rId11"/>
            <a:stretch>
              <a:fillRect/>
            </a:stretch>
          </p:blipFill>
          <p:spPr>
            <a:xfrm rot="240000" flipH="1">
              <a:off x="1094000" y="1543050"/>
              <a:ext cx="204441" cy="203200"/>
            </a:xfrm>
            <a:prstGeom prst="rect">
              <a:avLst/>
            </a:prstGeom>
          </p:spPr>
        </p:pic>
      </p:grpSp>
      <p:cxnSp>
        <p:nvCxnSpPr>
          <p:cNvPr id="42" name="Straight Arrow Connector 41">
            <a:extLst>
              <a:ext uri="{FF2B5EF4-FFF2-40B4-BE49-F238E27FC236}">
                <a16:creationId xmlns:a16="http://schemas.microsoft.com/office/drawing/2014/main" id="{B765B548-6016-B442-9D9B-A9494EAB7BC7}"/>
              </a:ext>
            </a:extLst>
          </p:cNvPr>
          <p:cNvCxnSpPr/>
          <p:nvPr/>
        </p:nvCxnSpPr>
        <p:spPr>
          <a:xfrm flipH="1">
            <a:off x="684580" y="3926070"/>
            <a:ext cx="296261" cy="261862"/>
          </a:xfrm>
          <a:prstGeom prst="straightConnector1">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141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C020CEDC-0379-BA4B-9E9F-F7A25D8A3E2A}"/>
              </a:ext>
            </a:extLst>
          </p:cNvPr>
          <p:cNvPicPr>
            <a:picLocks noChangeAspect="1"/>
          </p:cNvPicPr>
          <p:nvPr/>
        </p:nvPicPr>
        <p:blipFill>
          <a:blip r:embed="rId3"/>
          <a:stretch>
            <a:fillRect/>
          </a:stretch>
        </p:blipFill>
        <p:spPr>
          <a:xfrm>
            <a:off x="6579623" y="1412596"/>
            <a:ext cx="2401157" cy="4534100"/>
          </a:xfrm>
          <a:prstGeom prst="rect">
            <a:avLst/>
          </a:prstGeom>
        </p:spPr>
      </p:pic>
      <p:pic>
        <p:nvPicPr>
          <p:cNvPr id="20" name="Picture 5" descr="Do Don't App Template iOS.png">
            <a:extLst>
              <a:ext uri="{FF2B5EF4-FFF2-40B4-BE49-F238E27FC236}">
                <a16:creationId xmlns:a16="http://schemas.microsoft.com/office/drawing/2014/main" id="{C7FB2610-78F2-144C-952D-7A9EED5C737A}"/>
              </a:ext>
            </a:extLst>
          </p:cNvPr>
          <p:cNvPicPr>
            <a:picLocks noChangeAspect="1"/>
          </p:cNvPicPr>
          <p:nvPr/>
        </p:nvPicPr>
        <p:blipFill rotWithShape="1">
          <a:blip r:embed="rId4"/>
          <a:srcRect t="-70" b="-18"/>
          <a:stretch/>
        </p:blipFill>
        <p:spPr>
          <a:xfrm>
            <a:off x="6413662" y="1174355"/>
            <a:ext cx="5201948" cy="5351174"/>
          </a:xfrm>
          <a:prstGeom prst="rect">
            <a:avLst/>
          </a:prstGeom>
        </p:spPr>
      </p:pic>
      <p:sp>
        <p:nvSpPr>
          <p:cNvPr id="2" name="Title 1">
            <a:extLst>
              <a:ext uri="{FF2B5EF4-FFF2-40B4-BE49-F238E27FC236}">
                <a16:creationId xmlns:a16="http://schemas.microsoft.com/office/drawing/2014/main" id="{975C8C0C-EF97-384C-A158-7BA4C31D21C2}"/>
              </a:ext>
            </a:extLst>
          </p:cNvPr>
          <p:cNvSpPr>
            <a:spLocks noGrp="1"/>
          </p:cNvSpPr>
          <p:nvPr>
            <p:ph type="title"/>
          </p:nvPr>
        </p:nvSpPr>
        <p:spPr>
          <a:xfrm>
            <a:off x="460298" y="333514"/>
            <a:ext cx="10491954" cy="840841"/>
          </a:xfrm>
        </p:spPr>
        <p:txBody>
          <a:bodyPr>
            <a:normAutofit/>
          </a:bodyPr>
          <a:lstStyle/>
          <a:p>
            <a:r>
              <a:rPr lang="en-US" sz="4000" dirty="0"/>
              <a:t>Checkouts struggle after skipping around </a:t>
            </a:r>
            <a:endParaRPr lang="en-US" sz="4000" b="1" dirty="0"/>
          </a:p>
        </p:txBody>
      </p:sp>
      <p:sp>
        <p:nvSpPr>
          <p:cNvPr id="3" name="Text Placeholder 2">
            <a:extLst>
              <a:ext uri="{FF2B5EF4-FFF2-40B4-BE49-F238E27FC236}">
                <a16:creationId xmlns:a16="http://schemas.microsoft.com/office/drawing/2014/main" id="{D7F734F8-AF18-F342-9B69-5365A2F7CFDC}"/>
              </a:ext>
            </a:extLst>
          </p:cNvPr>
          <p:cNvSpPr>
            <a:spLocks noGrp="1"/>
          </p:cNvSpPr>
          <p:nvPr>
            <p:ph type="body" idx="1"/>
          </p:nvPr>
        </p:nvSpPr>
        <p:spPr>
          <a:xfrm>
            <a:off x="474286" y="5176755"/>
            <a:ext cx="5766397" cy="1202745"/>
          </a:xfrm>
        </p:spPr>
        <p:txBody>
          <a:bodyPr>
            <a:normAutofit fontScale="85000" lnSpcReduction="20000"/>
          </a:bodyPr>
          <a:lstStyle/>
          <a:p>
            <a:r>
              <a:rPr lang="en-US" sz="1600" dirty="0">
                <a:latin typeface="+mj-lt"/>
              </a:rPr>
              <a:t>Use progressive disclosure in order to prevent errors. </a:t>
            </a:r>
            <a:r>
              <a:rPr lang="en-US" sz="1600" b="1" dirty="0">
                <a:latin typeface="+mj-lt"/>
              </a:rPr>
              <a:t>Don’t allow users to skip ahead,</a:t>
            </a:r>
            <a:r>
              <a:rPr lang="en-US" sz="1600" dirty="0">
                <a:latin typeface="+mj-lt"/>
              </a:rPr>
              <a:t> otherwise extensive error/empty field validation and auto scrolling will have to be programed. </a:t>
            </a:r>
          </a:p>
          <a:p>
            <a:r>
              <a:rPr lang="en-US" sz="1600" dirty="0">
                <a:latin typeface="+mj-lt"/>
              </a:rPr>
              <a:t>Force engagement with accordion panels, or gated anchors, which prevent users from even seeing the next set of interactions within the page. Auto-open each panel when the required interactions are validated.</a:t>
            </a:r>
          </a:p>
        </p:txBody>
      </p:sp>
      <p:sp>
        <p:nvSpPr>
          <p:cNvPr id="6" name="Rectangle 5">
            <a:extLst>
              <a:ext uri="{FF2B5EF4-FFF2-40B4-BE49-F238E27FC236}">
                <a16:creationId xmlns:a16="http://schemas.microsoft.com/office/drawing/2014/main" id="{24A719FC-BB76-AF4F-857E-AD1144B9F5A9}"/>
              </a:ext>
            </a:extLst>
          </p:cNvPr>
          <p:cNvSpPr/>
          <p:nvPr/>
        </p:nvSpPr>
        <p:spPr>
          <a:xfrm>
            <a:off x="530671" y="1440693"/>
            <a:ext cx="1955673" cy="251369"/>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t>HIGH</a:t>
            </a:r>
          </a:p>
        </p:txBody>
      </p:sp>
      <p:sp>
        <p:nvSpPr>
          <p:cNvPr id="13" name="Text Placeholder 2">
            <a:extLst>
              <a:ext uri="{FF2B5EF4-FFF2-40B4-BE49-F238E27FC236}">
                <a16:creationId xmlns:a16="http://schemas.microsoft.com/office/drawing/2014/main" id="{674F5CDE-578E-E743-A694-F1DB2A040E63}"/>
              </a:ext>
            </a:extLst>
          </p:cNvPr>
          <p:cNvSpPr txBox="1">
            <a:spLocks/>
          </p:cNvSpPr>
          <p:nvPr/>
        </p:nvSpPr>
        <p:spPr>
          <a:xfrm>
            <a:off x="1189764" y="2908444"/>
            <a:ext cx="5437068" cy="5342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p>
        </p:txBody>
      </p:sp>
      <p:sp>
        <p:nvSpPr>
          <p:cNvPr id="14" name="TextBox 13">
            <a:extLst>
              <a:ext uri="{FF2B5EF4-FFF2-40B4-BE49-F238E27FC236}">
                <a16:creationId xmlns:a16="http://schemas.microsoft.com/office/drawing/2014/main" id="{D83AEC48-6BB3-E84E-B7B0-A4FD94298A3E}"/>
              </a:ext>
            </a:extLst>
          </p:cNvPr>
          <p:cNvSpPr txBox="1"/>
          <p:nvPr/>
        </p:nvSpPr>
        <p:spPr>
          <a:xfrm>
            <a:off x="460297" y="1761644"/>
            <a:ext cx="5780385" cy="1077218"/>
          </a:xfrm>
          <a:prstGeom prst="rect">
            <a:avLst/>
          </a:prstGeom>
          <a:noFill/>
        </p:spPr>
        <p:txBody>
          <a:bodyPr wrap="square" rtlCol="0">
            <a:spAutoFit/>
          </a:bodyPr>
          <a:lstStyle/>
          <a:p>
            <a:r>
              <a:rPr lang="en-US" sz="1600" dirty="0">
                <a:solidFill>
                  <a:schemeClr val="tx1">
                    <a:lumMod val="50000"/>
                    <a:lumOff val="50000"/>
                  </a:schemeClr>
                </a:solidFill>
                <a:latin typeface="+mj-lt"/>
              </a:rPr>
              <a:t>There is no real checkout </a:t>
            </a:r>
            <a:r>
              <a:rPr lang="en-US" sz="1600" i="1" dirty="0">
                <a:solidFill>
                  <a:schemeClr val="tx1">
                    <a:lumMod val="50000"/>
                    <a:lumOff val="50000"/>
                  </a:schemeClr>
                </a:solidFill>
                <a:latin typeface="+mj-lt"/>
              </a:rPr>
              <a:t>funnel. </a:t>
            </a:r>
            <a:r>
              <a:rPr lang="en-US" sz="1600" dirty="0">
                <a:solidFill>
                  <a:schemeClr val="tx1">
                    <a:lumMod val="50000"/>
                    <a:lumOff val="50000"/>
                  </a:schemeClr>
                </a:solidFill>
                <a:latin typeface="+mj-lt"/>
              </a:rPr>
              <a:t>Empty fields currently don’t have validation and are not auto-scrolled to- so users must scroll to find out what the problem is. Important information is initially missed or not even seen.</a:t>
            </a:r>
            <a:endParaRPr lang="en-US" sz="1600" dirty="0">
              <a:solidFill>
                <a:srgbClr val="FF0000"/>
              </a:solidFill>
              <a:latin typeface="+mj-lt"/>
            </a:endParaRPr>
          </a:p>
        </p:txBody>
      </p:sp>
      <p:sp>
        <p:nvSpPr>
          <p:cNvPr id="17" name="TextBox 16">
            <a:extLst>
              <a:ext uri="{FF2B5EF4-FFF2-40B4-BE49-F238E27FC236}">
                <a16:creationId xmlns:a16="http://schemas.microsoft.com/office/drawing/2014/main" id="{2F5C2365-EEB6-B349-826C-C0F0F08D7E35}"/>
              </a:ext>
            </a:extLst>
          </p:cNvPr>
          <p:cNvSpPr txBox="1"/>
          <p:nvPr/>
        </p:nvSpPr>
        <p:spPr>
          <a:xfrm>
            <a:off x="9393941" y="6031000"/>
            <a:ext cx="2759733" cy="707886"/>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1000" dirty="0">
                <a:solidFill>
                  <a:schemeClr val="tx1">
                    <a:lumMod val="50000"/>
                    <a:lumOff val="50000"/>
                  </a:schemeClr>
                </a:solidFill>
              </a:rPr>
              <a:t>Funneling - users must interact with the panel/drawer that is open and cannot open other panel drawers until the input is validated. The next drawer/panel auto-opens for the user.</a:t>
            </a:r>
          </a:p>
        </p:txBody>
      </p:sp>
      <p:pic>
        <p:nvPicPr>
          <p:cNvPr id="43" name="Graphic 42" descr="Brain in head with solid fill">
            <a:extLst>
              <a:ext uri="{FF2B5EF4-FFF2-40B4-BE49-F238E27FC236}">
                <a16:creationId xmlns:a16="http://schemas.microsoft.com/office/drawing/2014/main" id="{4EF67795-DA67-7241-9C2E-CD894A292A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4286" y="2917169"/>
            <a:ext cx="661570" cy="661570"/>
          </a:xfrm>
          <a:prstGeom prst="rect">
            <a:avLst/>
          </a:prstGeom>
        </p:spPr>
      </p:pic>
      <p:grpSp>
        <p:nvGrpSpPr>
          <p:cNvPr id="39" name="Rectangle 6">
            <a:extLst>
              <a:ext uri="{FF2B5EF4-FFF2-40B4-BE49-F238E27FC236}">
                <a16:creationId xmlns:a16="http://schemas.microsoft.com/office/drawing/2014/main" id="{30C4FC57-5C2F-9A41-9888-D8E29C9EFE5F}"/>
              </a:ext>
            </a:extLst>
          </p:cNvPr>
          <p:cNvGrpSpPr/>
          <p:nvPr/>
        </p:nvGrpSpPr>
        <p:grpSpPr>
          <a:xfrm>
            <a:off x="555797" y="4772016"/>
            <a:ext cx="2142228" cy="291234"/>
            <a:chOff x="0" y="4680"/>
            <a:chExt cx="2142226" cy="291233"/>
          </a:xfrm>
        </p:grpSpPr>
        <p:sp>
          <p:nvSpPr>
            <p:cNvPr id="42" name="Rectangle">
              <a:extLst>
                <a:ext uri="{FF2B5EF4-FFF2-40B4-BE49-F238E27FC236}">
                  <a16:creationId xmlns:a16="http://schemas.microsoft.com/office/drawing/2014/main" id="{D5E7C660-0804-7249-9FEB-64D43072ED34}"/>
                </a:ext>
              </a:extLst>
            </p:cNvPr>
            <p:cNvSpPr/>
            <p:nvPr/>
          </p:nvSpPr>
          <p:spPr>
            <a:xfrm>
              <a:off x="0" y="4680"/>
              <a:ext cx="2142226" cy="291233"/>
            </a:xfrm>
            <a:prstGeom prst="rect">
              <a:avLst/>
            </a:prstGeom>
            <a:solidFill>
              <a:srgbClr val="00B0F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4" name="RECOMMENDATION">
              <a:extLst>
                <a:ext uri="{FF2B5EF4-FFF2-40B4-BE49-F238E27FC236}">
                  <a16:creationId xmlns:a16="http://schemas.microsoft.com/office/drawing/2014/main" id="{62CF5B36-E097-714C-A0C2-A0A93ECA6C7D}"/>
                </a:ext>
              </a:extLst>
            </p:cNvPr>
            <p:cNvSpPr txBox="1"/>
            <p:nvPr/>
          </p:nvSpPr>
          <p:spPr>
            <a:xfrm>
              <a:off x="45719" y="11799"/>
              <a:ext cx="2050787" cy="2769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r>
                <a:rPr sz="1200" dirty="0"/>
                <a:t>RECOMMENDATION</a:t>
              </a:r>
            </a:p>
          </p:txBody>
        </p:sp>
      </p:grpSp>
      <p:sp>
        <p:nvSpPr>
          <p:cNvPr id="5" name="TextBox 4">
            <a:extLst>
              <a:ext uri="{FF2B5EF4-FFF2-40B4-BE49-F238E27FC236}">
                <a16:creationId xmlns:a16="http://schemas.microsoft.com/office/drawing/2014/main" id="{A1CF882A-2248-C245-9644-08FCBD5D6021}"/>
              </a:ext>
            </a:extLst>
          </p:cNvPr>
          <p:cNvSpPr txBox="1"/>
          <p:nvPr/>
        </p:nvSpPr>
        <p:spPr>
          <a:xfrm>
            <a:off x="1135856" y="2835368"/>
            <a:ext cx="4960144" cy="1954381"/>
          </a:xfrm>
          <a:prstGeom prst="rect">
            <a:avLst/>
          </a:prstGeom>
          <a:noFill/>
        </p:spPr>
        <p:txBody>
          <a:bodyPr wrap="square" rtlCol="0">
            <a:spAutoFit/>
          </a:bodyPr>
          <a:lstStyle/>
          <a:p>
            <a:r>
              <a:rPr lang="en-US" sz="1100" dirty="0">
                <a:solidFill>
                  <a:schemeClr val="tx1">
                    <a:lumMod val="50000"/>
                    <a:lumOff val="50000"/>
                  </a:schemeClr>
                </a:solidFill>
              </a:rPr>
              <a:t>More information is available than necessary, creating a </a:t>
            </a:r>
            <a:r>
              <a:rPr lang="en-US" sz="1100" dirty="0">
                <a:solidFill>
                  <a:srgbClr val="FF0000"/>
                </a:solidFill>
              </a:rPr>
              <a:t>cognitive overload. </a:t>
            </a:r>
            <a:r>
              <a:rPr lang="en-US" sz="1100" dirty="0">
                <a:solidFill>
                  <a:schemeClr val="tx1">
                    <a:lumMod val="50000"/>
                    <a:lumOff val="50000"/>
                  </a:schemeClr>
                </a:solidFill>
              </a:rPr>
              <a:t>Users must scan all the information on the page in order to see what the problem is, and what interactions they should do next.  Participants in this study tapped several times on things only to eventually realize that there is information they haven’t filled out yet. </a:t>
            </a:r>
          </a:p>
          <a:p>
            <a:endParaRPr lang="en-US" sz="1100" dirty="0">
              <a:solidFill>
                <a:schemeClr val="tx1">
                  <a:lumMod val="50000"/>
                  <a:lumOff val="50000"/>
                </a:schemeClr>
              </a:solidFill>
            </a:endParaRPr>
          </a:p>
          <a:p>
            <a:r>
              <a:rPr lang="en-US" sz="1100" dirty="0">
                <a:solidFill>
                  <a:srgbClr val="FF0000"/>
                </a:solidFill>
              </a:rPr>
              <a:t>40% </a:t>
            </a:r>
            <a:r>
              <a:rPr lang="en-US" sz="1100" dirty="0"/>
              <a:t>of participants skipped the credit card input and initially and scrolled back and forth. </a:t>
            </a:r>
          </a:p>
          <a:p>
            <a:endParaRPr lang="en-US" sz="1100" dirty="0"/>
          </a:p>
          <a:p>
            <a:r>
              <a:rPr lang="en-US" sz="1100" dirty="0"/>
              <a:t>Only </a:t>
            </a:r>
            <a:r>
              <a:rPr lang="en-US" sz="1100" dirty="0">
                <a:solidFill>
                  <a:srgbClr val="FF0000"/>
                </a:solidFill>
              </a:rPr>
              <a:t>26% </a:t>
            </a:r>
            <a:r>
              <a:rPr lang="en-US" sz="1100" dirty="0"/>
              <a:t>of participants engaged with the electronic transfer information. </a:t>
            </a:r>
          </a:p>
          <a:p>
            <a:endParaRPr lang="en-US" sz="1100" dirty="0">
              <a:solidFill>
                <a:schemeClr val="tx1">
                  <a:lumMod val="50000"/>
                  <a:lumOff val="50000"/>
                </a:schemeClr>
              </a:solidFill>
            </a:endParaRPr>
          </a:p>
        </p:txBody>
      </p:sp>
      <p:sp>
        <p:nvSpPr>
          <p:cNvPr id="49" name="Rectangle 48">
            <a:extLst>
              <a:ext uri="{FF2B5EF4-FFF2-40B4-BE49-F238E27FC236}">
                <a16:creationId xmlns:a16="http://schemas.microsoft.com/office/drawing/2014/main" id="{DA2655A3-0527-E34F-8635-C48B2BBBE6EE}"/>
              </a:ext>
            </a:extLst>
          </p:cNvPr>
          <p:cNvSpPr/>
          <p:nvPr/>
        </p:nvSpPr>
        <p:spPr>
          <a:xfrm>
            <a:off x="387967" y="-289"/>
            <a:ext cx="1925142" cy="38305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ENGAGMENT</a:t>
            </a:r>
          </a:p>
        </p:txBody>
      </p:sp>
      <p:pic>
        <p:nvPicPr>
          <p:cNvPr id="51" name="Picture 50">
            <a:extLst>
              <a:ext uri="{FF2B5EF4-FFF2-40B4-BE49-F238E27FC236}">
                <a16:creationId xmlns:a16="http://schemas.microsoft.com/office/drawing/2014/main" id="{E23633D7-E7F9-4B40-BFE5-15FEDB11FEF6}"/>
              </a:ext>
            </a:extLst>
          </p:cNvPr>
          <p:cNvPicPr>
            <a:picLocks noChangeAspect="1"/>
          </p:cNvPicPr>
          <p:nvPr/>
        </p:nvPicPr>
        <p:blipFill>
          <a:blip r:embed="rId3"/>
          <a:stretch>
            <a:fillRect/>
          </a:stretch>
        </p:blipFill>
        <p:spPr>
          <a:xfrm>
            <a:off x="8980780" y="1412596"/>
            <a:ext cx="2401157" cy="4534100"/>
          </a:xfrm>
          <a:prstGeom prst="rect">
            <a:avLst/>
          </a:prstGeom>
        </p:spPr>
      </p:pic>
      <p:sp>
        <p:nvSpPr>
          <p:cNvPr id="52" name="TextBox 51">
            <a:extLst>
              <a:ext uri="{FF2B5EF4-FFF2-40B4-BE49-F238E27FC236}">
                <a16:creationId xmlns:a16="http://schemas.microsoft.com/office/drawing/2014/main" id="{0B567994-8A66-1046-994D-BCF37DD5B79E}"/>
              </a:ext>
            </a:extLst>
          </p:cNvPr>
          <p:cNvSpPr txBox="1"/>
          <p:nvPr/>
        </p:nvSpPr>
        <p:spPr>
          <a:xfrm>
            <a:off x="6951727" y="6001467"/>
            <a:ext cx="1932109" cy="400110"/>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1000" dirty="0">
                <a:solidFill>
                  <a:schemeClr val="tx1">
                    <a:lumMod val="50000"/>
                    <a:lumOff val="50000"/>
                  </a:schemeClr>
                </a:solidFill>
              </a:rPr>
              <a:t>No input is required initially; users can easily skip around </a:t>
            </a:r>
          </a:p>
        </p:txBody>
      </p:sp>
      <p:sp>
        <p:nvSpPr>
          <p:cNvPr id="53" name="Rectangle 52">
            <a:extLst>
              <a:ext uri="{FF2B5EF4-FFF2-40B4-BE49-F238E27FC236}">
                <a16:creationId xmlns:a16="http://schemas.microsoft.com/office/drawing/2014/main" id="{9E9A03E8-B3E4-3B44-93B0-E686B1B1F740}"/>
              </a:ext>
            </a:extLst>
          </p:cNvPr>
          <p:cNvSpPr/>
          <p:nvPr/>
        </p:nvSpPr>
        <p:spPr>
          <a:xfrm>
            <a:off x="9212623" y="4522295"/>
            <a:ext cx="1883507" cy="262994"/>
          </a:xfrm>
          <a:prstGeom prst="rect">
            <a:avLst/>
          </a:prstGeom>
          <a:solidFill>
            <a:srgbClr val="F5F2FC"/>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00" dirty="0">
                <a:solidFill>
                  <a:schemeClr val="tx1">
                    <a:lumMod val="50000"/>
                    <a:lumOff val="50000"/>
                  </a:schemeClr>
                </a:solidFill>
              </a:rPr>
              <a:t>2. Delivery – Electronic Transfer - How will I receive my tickets?   </a:t>
            </a:r>
          </a:p>
        </p:txBody>
      </p:sp>
      <p:pic>
        <p:nvPicPr>
          <p:cNvPr id="58" name="Graphic 57" descr="Checkmark with solid fill">
            <a:extLst>
              <a:ext uri="{FF2B5EF4-FFF2-40B4-BE49-F238E27FC236}">
                <a16:creationId xmlns:a16="http://schemas.microsoft.com/office/drawing/2014/main" id="{E74B2C57-2DD4-FA4D-80DB-8825196BED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52252" y="3505626"/>
            <a:ext cx="97051" cy="97051"/>
          </a:xfrm>
          <a:prstGeom prst="rect">
            <a:avLst/>
          </a:prstGeom>
        </p:spPr>
      </p:pic>
      <p:sp>
        <p:nvSpPr>
          <p:cNvPr id="59" name="Rectangle 58">
            <a:extLst>
              <a:ext uri="{FF2B5EF4-FFF2-40B4-BE49-F238E27FC236}">
                <a16:creationId xmlns:a16="http://schemas.microsoft.com/office/drawing/2014/main" id="{766595A0-09CF-774A-AE6D-2FB13A1B23BE}"/>
              </a:ext>
            </a:extLst>
          </p:cNvPr>
          <p:cNvSpPr/>
          <p:nvPr/>
        </p:nvSpPr>
        <p:spPr>
          <a:xfrm>
            <a:off x="9212623" y="4777679"/>
            <a:ext cx="1883508" cy="262994"/>
          </a:xfrm>
          <a:prstGeom prst="rect">
            <a:avLst/>
          </a:prstGeom>
          <a:solidFill>
            <a:srgbClr val="F5F2FC"/>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00" dirty="0">
                <a:solidFill>
                  <a:schemeClr val="tx1">
                    <a:lumMod val="50000"/>
                    <a:lumOff val="50000"/>
                  </a:schemeClr>
                </a:solidFill>
              </a:rPr>
              <a:t>3. Add Card and Billing address</a:t>
            </a:r>
          </a:p>
        </p:txBody>
      </p:sp>
      <p:sp>
        <p:nvSpPr>
          <p:cNvPr id="61" name="Rectangle 60">
            <a:extLst>
              <a:ext uri="{FF2B5EF4-FFF2-40B4-BE49-F238E27FC236}">
                <a16:creationId xmlns:a16="http://schemas.microsoft.com/office/drawing/2014/main" id="{33B8CD6F-2F9D-0E43-8294-5BCC4243D09D}"/>
              </a:ext>
            </a:extLst>
          </p:cNvPr>
          <p:cNvSpPr/>
          <p:nvPr/>
        </p:nvSpPr>
        <p:spPr>
          <a:xfrm>
            <a:off x="9212623" y="5043265"/>
            <a:ext cx="1883508" cy="262994"/>
          </a:xfrm>
          <a:prstGeom prst="rect">
            <a:avLst/>
          </a:prstGeom>
          <a:solidFill>
            <a:srgbClr val="F5F2FC"/>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00" dirty="0">
                <a:solidFill>
                  <a:schemeClr val="tx1">
                    <a:lumMod val="50000"/>
                    <a:lumOff val="50000"/>
                  </a:schemeClr>
                </a:solidFill>
              </a:rPr>
              <a:t>4. Agree To Terms and Conditions - Unchecked</a:t>
            </a:r>
          </a:p>
        </p:txBody>
      </p:sp>
      <p:pic>
        <p:nvPicPr>
          <p:cNvPr id="62" name="Picture 61" descr="Graphical user interface, text, application&#10;&#10;Description automatically generated">
            <a:extLst>
              <a:ext uri="{FF2B5EF4-FFF2-40B4-BE49-F238E27FC236}">
                <a16:creationId xmlns:a16="http://schemas.microsoft.com/office/drawing/2014/main" id="{C0454D1B-306B-9D44-B805-F4A4822C3DC6}"/>
              </a:ext>
            </a:extLst>
          </p:cNvPr>
          <p:cNvPicPr>
            <a:picLocks noChangeAspect="1"/>
          </p:cNvPicPr>
          <p:nvPr/>
        </p:nvPicPr>
        <p:blipFill rotWithShape="1">
          <a:blip r:embed="rId9"/>
          <a:srcRect t="-1" b="40548"/>
          <a:stretch/>
        </p:blipFill>
        <p:spPr>
          <a:xfrm>
            <a:off x="9212623" y="2571161"/>
            <a:ext cx="1883507" cy="1948541"/>
          </a:xfrm>
          <a:prstGeom prst="rect">
            <a:avLst/>
          </a:prstGeom>
        </p:spPr>
      </p:pic>
      <p:cxnSp>
        <p:nvCxnSpPr>
          <p:cNvPr id="12" name="Straight Connector 11">
            <a:extLst>
              <a:ext uri="{FF2B5EF4-FFF2-40B4-BE49-F238E27FC236}">
                <a16:creationId xmlns:a16="http://schemas.microsoft.com/office/drawing/2014/main" id="{3F8EDB2F-9492-8747-8A28-C3BDDDD0DB58}"/>
              </a:ext>
            </a:extLst>
          </p:cNvPr>
          <p:cNvCxnSpPr>
            <a:cxnSpLocks/>
          </p:cNvCxnSpPr>
          <p:nvPr/>
        </p:nvCxnSpPr>
        <p:spPr>
          <a:xfrm>
            <a:off x="11049303" y="2511425"/>
            <a:ext cx="0" cy="2008277"/>
          </a:xfrm>
          <a:prstGeom prst="line">
            <a:avLst/>
          </a:prstGeom>
          <a:ln w="762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3" name="Alternate Process 22">
            <a:extLst>
              <a:ext uri="{FF2B5EF4-FFF2-40B4-BE49-F238E27FC236}">
                <a16:creationId xmlns:a16="http://schemas.microsoft.com/office/drawing/2014/main" id="{675C86FD-3556-0D40-AF96-961821F051D6}"/>
              </a:ext>
            </a:extLst>
          </p:cNvPr>
          <p:cNvSpPr/>
          <p:nvPr/>
        </p:nvSpPr>
        <p:spPr>
          <a:xfrm>
            <a:off x="11026443" y="2571161"/>
            <a:ext cx="45719" cy="727497"/>
          </a:xfrm>
          <a:prstGeom prst="flowChartAlternateProcess">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DC49D52A-B0E2-8548-B71E-BFCE02C64260}"/>
              </a:ext>
            </a:extLst>
          </p:cNvPr>
          <p:cNvSpPr/>
          <p:nvPr/>
        </p:nvSpPr>
        <p:spPr>
          <a:xfrm>
            <a:off x="9869184" y="2298966"/>
            <a:ext cx="976549" cy="169277"/>
          </a:xfrm>
          <a:prstGeom prst="rect">
            <a:avLst/>
          </a:prstGeom>
        </p:spPr>
        <p:txBody>
          <a:bodyPr wrap="none">
            <a:spAutoFit/>
          </a:bodyPr>
          <a:lstStyle/>
          <a:p>
            <a:r>
              <a:rPr lang="en-US" sz="500" dirty="0">
                <a:solidFill>
                  <a:srgbClr val="00B050"/>
                </a:solidFill>
              </a:rPr>
              <a:t>Promo Code Applied - $174.64</a:t>
            </a:r>
          </a:p>
        </p:txBody>
      </p:sp>
    </p:spTree>
    <p:extLst>
      <p:ext uri="{BB962C8B-B14F-4D97-AF65-F5344CB8AC3E}">
        <p14:creationId xmlns:p14="http://schemas.microsoft.com/office/powerpoint/2010/main" val="93642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9F66DDE9-E966-644D-B54C-FCDE557A65DD}"/>
              </a:ext>
            </a:extLst>
          </p:cNvPr>
          <p:cNvSpPr txBox="1">
            <a:spLocks/>
          </p:cNvSpPr>
          <p:nvPr/>
        </p:nvSpPr>
        <p:spPr>
          <a:xfrm>
            <a:off x="1600198" y="5552449"/>
            <a:ext cx="10485783" cy="8036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latin typeface="+mj-lt"/>
              </a:rPr>
              <a:t>Login: </a:t>
            </a:r>
          </a:p>
          <a:p>
            <a:r>
              <a:rPr lang="en-US" sz="1200" dirty="0">
                <a:latin typeface="+mj-lt"/>
              </a:rPr>
              <a:t>Let users know they are still in the checkout process, and remind them of what they were just doing. Plan for users who go to do other things while at this step and then later return to this screen (they will need some hints). </a:t>
            </a:r>
          </a:p>
          <a:p>
            <a:r>
              <a:rPr lang="en-US" sz="1200" dirty="0">
                <a:latin typeface="+mj-lt"/>
              </a:rPr>
              <a:t>Consider contextualizing the main CTA to “Continue Checkout.”</a:t>
            </a:r>
            <a:endParaRPr lang="en-US" sz="1200" dirty="0">
              <a:latin typeface="+mj-lt"/>
              <a:ea typeface="Calibri Light"/>
              <a:cs typeface="Calibri Light"/>
              <a:sym typeface="Calibri Light"/>
            </a:endParaRPr>
          </a:p>
        </p:txBody>
      </p:sp>
      <p:sp>
        <p:nvSpPr>
          <p:cNvPr id="14" name="Text Placeholder 2">
            <a:extLst>
              <a:ext uri="{FF2B5EF4-FFF2-40B4-BE49-F238E27FC236}">
                <a16:creationId xmlns:a16="http://schemas.microsoft.com/office/drawing/2014/main" id="{62D2E291-7B41-3A4E-8FFF-842649AC38B4}"/>
              </a:ext>
            </a:extLst>
          </p:cNvPr>
          <p:cNvSpPr txBox="1">
            <a:spLocks/>
          </p:cNvSpPr>
          <p:nvPr/>
        </p:nvSpPr>
        <p:spPr>
          <a:xfrm>
            <a:off x="1600198" y="4837189"/>
            <a:ext cx="9835719" cy="10860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latin typeface="+mj-lt"/>
            </a:endParaRPr>
          </a:p>
        </p:txBody>
      </p:sp>
      <p:sp>
        <p:nvSpPr>
          <p:cNvPr id="22" name="Text Placeholder 2">
            <a:extLst>
              <a:ext uri="{FF2B5EF4-FFF2-40B4-BE49-F238E27FC236}">
                <a16:creationId xmlns:a16="http://schemas.microsoft.com/office/drawing/2014/main" id="{E85FCB4F-40EC-A34B-85C2-1766E13E8506}"/>
              </a:ext>
            </a:extLst>
          </p:cNvPr>
          <p:cNvSpPr txBox="1">
            <a:spLocks/>
          </p:cNvSpPr>
          <p:nvPr/>
        </p:nvSpPr>
        <p:spPr>
          <a:xfrm>
            <a:off x="1600198" y="670277"/>
            <a:ext cx="9753602" cy="2894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latin typeface="Calibri Light"/>
              <a:ea typeface="Calibri Light"/>
              <a:cs typeface="Calibri Light"/>
              <a:sym typeface="Calibri Light"/>
            </a:endParaRPr>
          </a:p>
        </p:txBody>
      </p:sp>
      <p:sp>
        <p:nvSpPr>
          <p:cNvPr id="23" name="Rectangle 22">
            <a:extLst>
              <a:ext uri="{FF2B5EF4-FFF2-40B4-BE49-F238E27FC236}">
                <a16:creationId xmlns:a16="http://schemas.microsoft.com/office/drawing/2014/main" id="{C0A0D27D-1BFC-A941-926F-2EAEA380A4FC}"/>
              </a:ext>
            </a:extLst>
          </p:cNvPr>
          <p:cNvSpPr/>
          <p:nvPr/>
        </p:nvSpPr>
        <p:spPr>
          <a:xfrm>
            <a:off x="0" y="705453"/>
            <a:ext cx="1485564" cy="291232"/>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t>HIGH</a:t>
            </a:r>
          </a:p>
        </p:txBody>
      </p:sp>
      <p:sp>
        <p:nvSpPr>
          <p:cNvPr id="24" name="Rectangle 23">
            <a:extLst>
              <a:ext uri="{FF2B5EF4-FFF2-40B4-BE49-F238E27FC236}">
                <a16:creationId xmlns:a16="http://schemas.microsoft.com/office/drawing/2014/main" id="{26FA7FA0-E15C-204D-BC27-2B2218EFF1CF}"/>
              </a:ext>
            </a:extLst>
          </p:cNvPr>
          <p:cNvSpPr/>
          <p:nvPr/>
        </p:nvSpPr>
        <p:spPr>
          <a:xfrm>
            <a:off x="0" y="4017230"/>
            <a:ext cx="1485564" cy="291232"/>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t>MEDIUM</a:t>
            </a:r>
          </a:p>
        </p:txBody>
      </p:sp>
      <p:sp>
        <p:nvSpPr>
          <p:cNvPr id="25" name="Rectangle 24">
            <a:extLst>
              <a:ext uri="{FF2B5EF4-FFF2-40B4-BE49-F238E27FC236}">
                <a16:creationId xmlns:a16="http://schemas.microsoft.com/office/drawing/2014/main" id="{ECDD4805-E63A-A94D-AA95-832EBF3B8DB7}"/>
              </a:ext>
            </a:extLst>
          </p:cNvPr>
          <p:cNvSpPr/>
          <p:nvPr/>
        </p:nvSpPr>
        <p:spPr>
          <a:xfrm>
            <a:off x="13301" y="5552449"/>
            <a:ext cx="1485564" cy="291232"/>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t>LOW</a:t>
            </a:r>
          </a:p>
        </p:txBody>
      </p:sp>
      <p:sp>
        <p:nvSpPr>
          <p:cNvPr id="16" name="Rectangle 15">
            <a:extLst>
              <a:ext uri="{FF2B5EF4-FFF2-40B4-BE49-F238E27FC236}">
                <a16:creationId xmlns:a16="http://schemas.microsoft.com/office/drawing/2014/main" id="{AD8AB177-C96E-964F-9A73-67849A3F87AA}"/>
              </a:ext>
            </a:extLst>
          </p:cNvPr>
          <p:cNvSpPr/>
          <p:nvPr/>
        </p:nvSpPr>
        <p:spPr>
          <a:xfrm>
            <a:off x="-7852" y="-7"/>
            <a:ext cx="2770929" cy="383059"/>
          </a:xfrm>
          <a:prstGeom prst="rect">
            <a:avLst/>
          </a:prstGeom>
          <a:solidFill>
            <a:srgbClr val="67D4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RECOMMENDATIONS</a:t>
            </a:r>
          </a:p>
        </p:txBody>
      </p:sp>
      <p:sp>
        <p:nvSpPr>
          <p:cNvPr id="19" name="Text Placeholder 2">
            <a:extLst>
              <a:ext uri="{FF2B5EF4-FFF2-40B4-BE49-F238E27FC236}">
                <a16:creationId xmlns:a16="http://schemas.microsoft.com/office/drawing/2014/main" id="{2F0383FC-899D-7144-A53E-31F21029811B}"/>
              </a:ext>
            </a:extLst>
          </p:cNvPr>
          <p:cNvSpPr txBox="1">
            <a:spLocks/>
          </p:cNvSpPr>
          <p:nvPr/>
        </p:nvSpPr>
        <p:spPr>
          <a:xfrm>
            <a:off x="1671052" y="694391"/>
            <a:ext cx="10026889" cy="10582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latin typeface="+mj-lt"/>
              </a:rPr>
              <a:t>Order Summary</a:t>
            </a:r>
          </a:p>
          <a:p>
            <a:r>
              <a:rPr lang="en-US" sz="1200" dirty="0">
                <a:latin typeface="+mj-lt"/>
              </a:rPr>
              <a:t>To enhance transparency and clarity, always explain custom terms like “service total.” Ex. </a:t>
            </a:r>
            <a:r>
              <a:rPr lang="en-US" sz="1200" dirty="0"/>
              <a:t>Instead of the term “service total” all fees could be listed.</a:t>
            </a:r>
            <a:endParaRPr lang="en-US" sz="1200" dirty="0">
              <a:latin typeface="+mj-lt"/>
            </a:endParaRPr>
          </a:p>
          <a:p>
            <a:r>
              <a:rPr lang="en-US" sz="1200" dirty="0">
                <a:latin typeface="+mj-lt"/>
              </a:rPr>
              <a:t>To enhance freedom and control, consider breaking this price out and/or using a tool tip to show more information about alternatives. Ex. </a:t>
            </a:r>
            <a:r>
              <a:rPr lang="en-US" sz="1200" dirty="0"/>
              <a:t>Include Klarna where the line is for applying a gift card or coupon, in addition to keeping it here. </a:t>
            </a:r>
          </a:p>
          <a:p>
            <a:endParaRPr lang="en-US" sz="1200" dirty="0">
              <a:latin typeface="+mj-lt"/>
            </a:endParaRPr>
          </a:p>
        </p:txBody>
      </p:sp>
      <p:sp>
        <p:nvSpPr>
          <p:cNvPr id="20" name="Text Placeholder 2">
            <a:extLst>
              <a:ext uri="{FF2B5EF4-FFF2-40B4-BE49-F238E27FC236}">
                <a16:creationId xmlns:a16="http://schemas.microsoft.com/office/drawing/2014/main" id="{C3716798-4F16-E448-9ACB-63F61C9B5F2E}"/>
              </a:ext>
            </a:extLst>
          </p:cNvPr>
          <p:cNvSpPr txBox="1">
            <a:spLocks/>
          </p:cNvSpPr>
          <p:nvPr/>
        </p:nvSpPr>
        <p:spPr>
          <a:xfrm>
            <a:off x="1671051" y="1690437"/>
            <a:ext cx="10026889" cy="12027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latin typeface="+mj-lt"/>
              </a:rPr>
              <a:t>Place order page</a:t>
            </a:r>
          </a:p>
          <a:p>
            <a:r>
              <a:rPr lang="en-US" sz="1200" dirty="0">
                <a:latin typeface="+mj-lt"/>
              </a:rPr>
              <a:t>Use progressive disclosure in order to prevent errors. </a:t>
            </a:r>
            <a:r>
              <a:rPr lang="en-US" sz="1200" b="1" dirty="0">
                <a:latin typeface="+mj-lt"/>
              </a:rPr>
              <a:t>Don’t allow users to skip ahead,</a:t>
            </a:r>
            <a:r>
              <a:rPr lang="en-US" sz="1200" dirty="0">
                <a:latin typeface="+mj-lt"/>
              </a:rPr>
              <a:t> otherwise extensive error/empty field validation and auto scrolling will have to be programed. </a:t>
            </a:r>
          </a:p>
          <a:p>
            <a:r>
              <a:rPr lang="en-US" sz="1200" dirty="0">
                <a:latin typeface="+mj-lt"/>
              </a:rPr>
              <a:t>Force engagement with accordion panels, or gated anchors, which prevent users from even seeing the next set of interactions within the page. Auto-open each panel when the required interactions are validated.</a:t>
            </a:r>
          </a:p>
        </p:txBody>
      </p:sp>
      <p:sp>
        <p:nvSpPr>
          <p:cNvPr id="26" name="Text Placeholder 2">
            <a:extLst>
              <a:ext uri="{FF2B5EF4-FFF2-40B4-BE49-F238E27FC236}">
                <a16:creationId xmlns:a16="http://schemas.microsoft.com/office/drawing/2014/main" id="{AA37B607-236F-894E-A9A6-70AC05819426}"/>
              </a:ext>
            </a:extLst>
          </p:cNvPr>
          <p:cNvSpPr txBox="1">
            <a:spLocks/>
          </p:cNvSpPr>
          <p:nvPr/>
        </p:nvSpPr>
        <p:spPr>
          <a:xfrm>
            <a:off x="1671052" y="4162846"/>
            <a:ext cx="9835718" cy="150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latin typeface="+mj-lt"/>
              </a:rPr>
              <a:t>T&amp;A Header</a:t>
            </a:r>
          </a:p>
          <a:p>
            <a:r>
              <a:rPr lang="en-US" sz="1200" dirty="0">
                <a:latin typeface="+mj-lt"/>
              </a:rPr>
              <a:t>To enhance Consistency and Standards audit the experience for words that are in conflict with subsequent pages. </a:t>
            </a:r>
          </a:p>
          <a:p>
            <a:r>
              <a:rPr lang="en-US" sz="1200" dirty="0">
                <a:latin typeface="+mj-lt"/>
              </a:rPr>
              <a:t>Talk to legal about what other word we can use hits paragraph, besides confirm. </a:t>
            </a:r>
          </a:p>
          <a:p>
            <a:r>
              <a:rPr lang="en-US" sz="1200" dirty="0">
                <a:latin typeface="+mj-lt"/>
              </a:rPr>
              <a:t>Consider re-labeling the T&amp;A header with “Agree &amp; Place Order” </a:t>
            </a:r>
          </a:p>
        </p:txBody>
      </p:sp>
      <p:sp>
        <p:nvSpPr>
          <p:cNvPr id="27" name="Text Placeholder 2">
            <a:extLst>
              <a:ext uri="{FF2B5EF4-FFF2-40B4-BE49-F238E27FC236}">
                <a16:creationId xmlns:a16="http://schemas.microsoft.com/office/drawing/2014/main" id="{86C4C404-E9E1-5B4C-893A-B5A83EA8EB28}"/>
              </a:ext>
            </a:extLst>
          </p:cNvPr>
          <p:cNvSpPr txBox="1">
            <a:spLocks/>
          </p:cNvSpPr>
          <p:nvPr/>
        </p:nvSpPr>
        <p:spPr>
          <a:xfrm>
            <a:off x="1671051" y="2965190"/>
            <a:ext cx="10026889" cy="1500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latin typeface="+mj-lt"/>
              </a:rPr>
              <a:t>Final Page</a:t>
            </a:r>
          </a:p>
          <a:p>
            <a:r>
              <a:rPr lang="en-US" sz="1200" dirty="0">
                <a:latin typeface="+mj-lt"/>
              </a:rPr>
              <a:t>To increase recognition over recall offer users a reminder or something clickable related to the date (see right; ex. +Add to calendar). </a:t>
            </a:r>
          </a:p>
          <a:p>
            <a:r>
              <a:rPr lang="en-US" sz="1200" dirty="0">
                <a:latin typeface="+mj-lt"/>
              </a:rPr>
              <a:t>To increase clarity differentiate the important information item (ex. Date) with a different color. Consider using the word form of the date since speech based information may help recall. </a:t>
            </a:r>
          </a:p>
        </p:txBody>
      </p:sp>
    </p:spTree>
    <p:extLst>
      <p:ext uri="{BB962C8B-B14F-4D97-AF65-F5344CB8AC3E}">
        <p14:creationId xmlns:p14="http://schemas.microsoft.com/office/powerpoint/2010/main" val="2054932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raphical user interface, text, application&#10;&#10;Description automatically generated">
            <a:extLst>
              <a:ext uri="{FF2B5EF4-FFF2-40B4-BE49-F238E27FC236}">
                <a16:creationId xmlns:a16="http://schemas.microsoft.com/office/drawing/2014/main" id="{DAFF8205-6B0C-A448-9981-5B221A41D252}"/>
              </a:ext>
            </a:extLst>
          </p:cNvPr>
          <p:cNvPicPr>
            <a:picLocks noChangeAspect="1"/>
          </p:cNvPicPr>
          <p:nvPr/>
        </p:nvPicPr>
        <p:blipFill rotWithShape="1">
          <a:blip r:embed="rId3"/>
          <a:srcRect l="10322" t="9760" r="6560"/>
          <a:stretch/>
        </p:blipFill>
        <p:spPr>
          <a:xfrm>
            <a:off x="9445236" y="1625599"/>
            <a:ext cx="2286466" cy="4172029"/>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26D239D4-9DB7-7641-A7AF-B1C6CDF45DE0}"/>
              </a:ext>
            </a:extLst>
          </p:cNvPr>
          <p:cNvPicPr>
            <a:picLocks noChangeAspect="1"/>
          </p:cNvPicPr>
          <p:nvPr/>
        </p:nvPicPr>
        <p:blipFill rotWithShape="1">
          <a:blip r:embed="rId3"/>
          <a:srcRect l="10322" t="9760"/>
          <a:stretch/>
        </p:blipFill>
        <p:spPr>
          <a:xfrm>
            <a:off x="6900834" y="1625599"/>
            <a:ext cx="2466925" cy="4172029"/>
          </a:xfrm>
          <a:prstGeom prst="rect">
            <a:avLst/>
          </a:prstGeom>
        </p:spPr>
      </p:pic>
      <p:sp>
        <p:nvSpPr>
          <p:cNvPr id="2" name="Title 1">
            <a:extLst>
              <a:ext uri="{FF2B5EF4-FFF2-40B4-BE49-F238E27FC236}">
                <a16:creationId xmlns:a16="http://schemas.microsoft.com/office/drawing/2014/main" id="{975C8C0C-EF97-384C-A158-7BA4C31D21C2}"/>
              </a:ext>
            </a:extLst>
          </p:cNvPr>
          <p:cNvSpPr>
            <a:spLocks noGrp="1"/>
          </p:cNvSpPr>
          <p:nvPr>
            <p:ph type="title"/>
          </p:nvPr>
        </p:nvSpPr>
        <p:spPr>
          <a:xfrm>
            <a:off x="460298" y="333514"/>
            <a:ext cx="10491954" cy="840841"/>
          </a:xfrm>
        </p:spPr>
        <p:txBody>
          <a:bodyPr>
            <a:normAutofit/>
          </a:bodyPr>
          <a:lstStyle/>
          <a:p>
            <a:r>
              <a:rPr lang="en-US" sz="4000" b="1" dirty="0"/>
              <a:t>It’s not a confirmation, but it asks you to “confirm”</a:t>
            </a:r>
          </a:p>
        </p:txBody>
      </p:sp>
      <p:sp>
        <p:nvSpPr>
          <p:cNvPr id="3" name="Text Placeholder 2">
            <a:extLst>
              <a:ext uri="{FF2B5EF4-FFF2-40B4-BE49-F238E27FC236}">
                <a16:creationId xmlns:a16="http://schemas.microsoft.com/office/drawing/2014/main" id="{D7F734F8-AF18-F342-9B69-5365A2F7CFDC}"/>
              </a:ext>
            </a:extLst>
          </p:cNvPr>
          <p:cNvSpPr>
            <a:spLocks noGrp="1"/>
          </p:cNvSpPr>
          <p:nvPr>
            <p:ph type="body" idx="1"/>
          </p:nvPr>
        </p:nvSpPr>
        <p:spPr>
          <a:xfrm>
            <a:off x="460298" y="4676762"/>
            <a:ext cx="5635702" cy="1500187"/>
          </a:xfrm>
        </p:spPr>
        <p:txBody>
          <a:bodyPr>
            <a:normAutofit fontScale="70000" lnSpcReduction="20000"/>
          </a:bodyPr>
          <a:lstStyle/>
          <a:p>
            <a:r>
              <a:rPr lang="en-US" sz="1400" dirty="0">
                <a:latin typeface="+mj-lt"/>
              </a:rPr>
              <a:t>To enhance Consistency and Standards audit the experience for words that are in conflict with subsequent pages. </a:t>
            </a:r>
          </a:p>
          <a:p>
            <a:r>
              <a:rPr lang="en-US" sz="1400" dirty="0">
                <a:latin typeface="+mj-lt"/>
              </a:rPr>
              <a:t>Talk to legal about what other word we can use hits paragraph, besides confirm. </a:t>
            </a:r>
          </a:p>
          <a:p>
            <a:r>
              <a:rPr lang="en-US" sz="1400" dirty="0">
                <a:latin typeface="+mj-lt"/>
              </a:rPr>
              <a:t>Consider re-labeling “Confirm &amp; Place Order” header with: </a:t>
            </a:r>
          </a:p>
          <a:p>
            <a:r>
              <a:rPr lang="en-US" sz="1400" dirty="0">
                <a:latin typeface="+mj-lt"/>
              </a:rPr>
              <a:t> “Review &amp; Place Order”</a:t>
            </a:r>
          </a:p>
          <a:p>
            <a:r>
              <a:rPr lang="en-US" sz="1400" dirty="0">
                <a:latin typeface="+mj-lt"/>
              </a:rPr>
              <a:t>“Agree &amp; Place Order” </a:t>
            </a:r>
          </a:p>
          <a:p>
            <a:r>
              <a:rPr lang="en-US" sz="1400" dirty="0">
                <a:latin typeface="+mj-lt"/>
              </a:rPr>
              <a:t>“Reserve your Seat &amp; Place Order” </a:t>
            </a:r>
          </a:p>
        </p:txBody>
      </p:sp>
      <p:sp>
        <p:nvSpPr>
          <p:cNvPr id="6" name="Rectangle 5">
            <a:extLst>
              <a:ext uri="{FF2B5EF4-FFF2-40B4-BE49-F238E27FC236}">
                <a16:creationId xmlns:a16="http://schemas.microsoft.com/office/drawing/2014/main" id="{24A719FC-BB76-AF4F-857E-AD1144B9F5A9}"/>
              </a:ext>
            </a:extLst>
          </p:cNvPr>
          <p:cNvSpPr/>
          <p:nvPr/>
        </p:nvSpPr>
        <p:spPr>
          <a:xfrm>
            <a:off x="530671" y="1503514"/>
            <a:ext cx="1955673" cy="251369"/>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t>MEDIUM</a:t>
            </a:r>
          </a:p>
        </p:txBody>
      </p:sp>
      <p:sp>
        <p:nvSpPr>
          <p:cNvPr id="7" name="Rectangle 6">
            <a:extLst>
              <a:ext uri="{FF2B5EF4-FFF2-40B4-BE49-F238E27FC236}">
                <a16:creationId xmlns:a16="http://schemas.microsoft.com/office/drawing/2014/main" id="{57B8310C-102C-5844-B2A7-81C7C397C1EE}"/>
              </a:ext>
            </a:extLst>
          </p:cNvPr>
          <p:cNvSpPr/>
          <p:nvPr/>
        </p:nvSpPr>
        <p:spPr>
          <a:xfrm>
            <a:off x="530671" y="4214869"/>
            <a:ext cx="2142225" cy="291232"/>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RECOMMENDATION</a:t>
            </a:r>
          </a:p>
        </p:txBody>
      </p:sp>
      <p:pic>
        <p:nvPicPr>
          <p:cNvPr id="9" name="Picture 5" descr="Do Don't App Template iOS.png">
            <a:extLst>
              <a:ext uri="{FF2B5EF4-FFF2-40B4-BE49-F238E27FC236}">
                <a16:creationId xmlns:a16="http://schemas.microsoft.com/office/drawing/2014/main" id="{8E9F3CF5-31BE-124D-AFE7-676A55659FFA}"/>
              </a:ext>
            </a:extLst>
          </p:cNvPr>
          <p:cNvPicPr>
            <a:picLocks noChangeAspect="1"/>
          </p:cNvPicPr>
          <p:nvPr/>
        </p:nvPicPr>
        <p:blipFill rotWithShape="1">
          <a:blip r:embed="rId4"/>
          <a:srcRect t="-70" b="-18"/>
          <a:stretch/>
        </p:blipFill>
        <p:spPr>
          <a:xfrm>
            <a:off x="6723844" y="1378209"/>
            <a:ext cx="5197241" cy="5346332"/>
          </a:xfrm>
          <a:prstGeom prst="rect">
            <a:avLst/>
          </a:prstGeom>
        </p:spPr>
      </p:pic>
      <p:sp>
        <p:nvSpPr>
          <p:cNvPr id="13" name="Text Placeholder 2">
            <a:extLst>
              <a:ext uri="{FF2B5EF4-FFF2-40B4-BE49-F238E27FC236}">
                <a16:creationId xmlns:a16="http://schemas.microsoft.com/office/drawing/2014/main" id="{674F5CDE-578E-E743-A694-F1DB2A040E63}"/>
              </a:ext>
            </a:extLst>
          </p:cNvPr>
          <p:cNvSpPr txBox="1">
            <a:spLocks/>
          </p:cNvSpPr>
          <p:nvPr/>
        </p:nvSpPr>
        <p:spPr>
          <a:xfrm>
            <a:off x="1189764" y="2908444"/>
            <a:ext cx="5437068" cy="5342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p>
        </p:txBody>
      </p:sp>
      <p:sp>
        <p:nvSpPr>
          <p:cNvPr id="14" name="TextBox 13">
            <a:extLst>
              <a:ext uri="{FF2B5EF4-FFF2-40B4-BE49-F238E27FC236}">
                <a16:creationId xmlns:a16="http://schemas.microsoft.com/office/drawing/2014/main" id="{D83AEC48-6BB3-E84E-B7B0-A4FD94298A3E}"/>
              </a:ext>
            </a:extLst>
          </p:cNvPr>
          <p:cNvSpPr txBox="1"/>
          <p:nvPr/>
        </p:nvSpPr>
        <p:spPr>
          <a:xfrm>
            <a:off x="460297" y="1761644"/>
            <a:ext cx="5799825" cy="830997"/>
          </a:xfrm>
          <a:prstGeom prst="rect">
            <a:avLst/>
          </a:prstGeom>
          <a:noFill/>
        </p:spPr>
        <p:txBody>
          <a:bodyPr wrap="square" rtlCol="0">
            <a:spAutoFit/>
          </a:bodyPr>
          <a:lstStyle/>
          <a:p>
            <a:r>
              <a:rPr lang="en-US" sz="1600" dirty="0">
                <a:solidFill>
                  <a:schemeClr val="tx1">
                    <a:lumMod val="50000"/>
                    <a:lumOff val="50000"/>
                  </a:schemeClr>
                </a:solidFill>
                <a:latin typeface="+mj-lt"/>
              </a:rPr>
              <a:t>The word confirm is on the previous page. Users should not have to wonder whether different words, situations, or actions mean the same thing. Follow platform and industry conventions.</a:t>
            </a:r>
          </a:p>
        </p:txBody>
      </p:sp>
      <p:sp>
        <p:nvSpPr>
          <p:cNvPr id="15" name="Text Placeholder 2">
            <a:extLst>
              <a:ext uri="{FF2B5EF4-FFF2-40B4-BE49-F238E27FC236}">
                <a16:creationId xmlns:a16="http://schemas.microsoft.com/office/drawing/2014/main" id="{2108BFA6-4700-A14B-A658-8733DFE5D838}"/>
              </a:ext>
            </a:extLst>
          </p:cNvPr>
          <p:cNvSpPr txBox="1">
            <a:spLocks/>
          </p:cNvSpPr>
          <p:nvPr/>
        </p:nvSpPr>
        <p:spPr>
          <a:xfrm>
            <a:off x="1054037" y="2948421"/>
            <a:ext cx="4608209"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600" dirty="0">
                <a:solidFill>
                  <a:srgbClr val="FF0000"/>
                </a:solidFill>
              </a:rPr>
              <a:t>36% </a:t>
            </a:r>
            <a:r>
              <a:rPr lang="en-US" sz="1600" dirty="0"/>
              <a:t>of participants described the next page as a  </a:t>
            </a:r>
            <a:r>
              <a:rPr lang="en-US" sz="1600" b="1" dirty="0">
                <a:solidFill>
                  <a:srgbClr val="FF0000"/>
                </a:solidFill>
              </a:rPr>
              <a:t>confirmation</a:t>
            </a:r>
            <a:r>
              <a:rPr lang="en-US" sz="1600" dirty="0"/>
              <a:t> page. </a:t>
            </a:r>
            <a:endParaRPr lang="en-US" sz="1600" dirty="0">
              <a:latin typeface="+mj-lt"/>
            </a:endParaRPr>
          </a:p>
          <a:p>
            <a:r>
              <a:rPr lang="en-US" sz="1600" dirty="0">
                <a:latin typeface="+mj-lt"/>
              </a:rPr>
              <a:t>Users who had more positive sentiment about the overall process had previously booked travel. </a:t>
            </a:r>
          </a:p>
        </p:txBody>
      </p:sp>
      <p:sp>
        <p:nvSpPr>
          <p:cNvPr id="17" name="TextBox 16">
            <a:extLst>
              <a:ext uri="{FF2B5EF4-FFF2-40B4-BE49-F238E27FC236}">
                <a16:creationId xmlns:a16="http://schemas.microsoft.com/office/drawing/2014/main" id="{2F5C2365-EEB6-B349-826C-C0F0F08D7E35}"/>
              </a:ext>
            </a:extLst>
          </p:cNvPr>
          <p:cNvSpPr txBox="1"/>
          <p:nvPr/>
        </p:nvSpPr>
        <p:spPr>
          <a:xfrm>
            <a:off x="7139616" y="6170543"/>
            <a:ext cx="1774137" cy="553998"/>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1000" dirty="0">
                <a:solidFill>
                  <a:schemeClr val="tx1">
                    <a:lumMod val="50000"/>
                    <a:lumOff val="50000"/>
                  </a:schemeClr>
                </a:solidFill>
                <a:latin typeface="+mj-lt"/>
              </a:rPr>
              <a:t>The word “confirm” sets expectations for “confirmation.”</a:t>
            </a:r>
            <a:endParaRPr lang="en-US" sz="1000" i="1" dirty="0">
              <a:solidFill>
                <a:schemeClr val="tx1">
                  <a:lumMod val="50000"/>
                  <a:lumOff val="50000"/>
                </a:schemeClr>
              </a:solidFill>
              <a:latin typeface="+mj-lt"/>
            </a:endParaRPr>
          </a:p>
        </p:txBody>
      </p:sp>
      <p:sp>
        <p:nvSpPr>
          <p:cNvPr id="18" name="Rectangle 17">
            <a:extLst>
              <a:ext uri="{FF2B5EF4-FFF2-40B4-BE49-F238E27FC236}">
                <a16:creationId xmlns:a16="http://schemas.microsoft.com/office/drawing/2014/main" id="{6671FD27-83C9-3C44-B1A5-92FD892014E0}"/>
              </a:ext>
            </a:extLst>
          </p:cNvPr>
          <p:cNvSpPr/>
          <p:nvPr/>
        </p:nvSpPr>
        <p:spPr>
          <a:xfrm>
            <a:off x="387967" y="-289"/>
            <a:ext cx="1925142" cy="38305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ENGAGMENT</a:t>
            </a:r>
          </a:p>
        </p:txBody>
      </p:sp>
      <p:sp>
        <p:nvSpPr>
          <p:cNvPr id="8" name="Oval 7">
            <a:extLst>
              <a:ext uri="{FF2B5EF4-FFF2-40B4-BE49-F238E27FC236}">
                <a16:creationId xmlns:a16="http://schemas.microsoft.com/office/drawing/2014/main" id="{DA388377-BD53-F848-B9FC-A74AF8680EB4}"/>
              </a:ext>
            </a:extLst>
          </p:cNvPr>
          <p:cNvSpPr/>
          <p:nvPr/>
        </p:nvSpPr>
        <p:spPr>
          <a:xfrm>
            <a:off x="6967727" y="2764027"/>
            <a:ext cx="537934" cy="490992"/>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AEDABBC-4D22-B84D-AE62-A549EBAE2924}"/>
              </a:ext>
            </a:extLst>
          </p:cNvPr>
          <p:cNvSpPr txBox="1"/>
          <p:nvPr/>
        </p:nvSpPr>
        <p:spPr>
          <a:xfrm>
            <a:off x="9634452" y="2873712"/>
            <a:ext cx="1774137" cy="215444"/>
          </a:xfrm>
          <a:prstGeom prst="rect">
            <a:avLst/>
          </a:prstGeom>
          <a:solidFill>
            <a:schemeClr val="bg1"/>
          </a:solidFill>
          <a:effectLst/>
        </p:spPr>
        <p:txBody>
          <a:bodyPr wrap="square" lIns="0" rtlCol="0">
            <a:spAutoFit/>
          </a:bodyPr>
          <a:lstStyle/>
          <a:p>
            <a:r>
              <a:rPr lang="en-US" sz="800" b="1" dirty="0"/>
              <a:t>Agree &amp; Place Order </a:t>
            </a:r>
            <a:endParaRPr lang="en-US" sz="800" b="1" i="1" dirty="0"/>
          </a:p>
        </p:txBody>
      </p:sp>
      <p:sp>
        <p:nvSpPr>
          <p:cNvPr id="21" name="TextBox 20">
            <a:extLst>
              <a:ext uri="{FF2B5EF4-FFF2-40B4-BE49-F238E27FC236}">
                <a16:creationId xmlns:a16="http://schemas.microsoft.com/office/drawing/2014/main" id="{0876A7A6-504F-0848-9C97-673B4B2BD31C}"/>
              </a:ext>
            </a:extLst>
          </p:cNvPr>
          <p:cNvSpPr txBox="1"/>
          <p:nvPr/>
        </p:nvSpPr>
        <p:spPr>
          <a:xfrm>
            <a:off x="9701400" y="6176949"/>
            <a:ext cx="1774137" cy="400110"/>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1000" dirty="0">
                <a:solidFill>
                  <a:schemeClr val="tx1">
                    <a:lumMod val="50000"/>
                    <a:lumOff val="50000"/>
                  </a:schemeClr>
                </a:solidFill>
                <a:latin typeface="+mj-lt"/>
              </a:rPr>
              <a:t>The word ”confirm is removed. </a:t>
            </a:r>
          </a:p>
        </p:txBody>
      </p:sp>
      <p:pic>
        <p:nvPicPr>
          <p:cNvPr id="23" name="Picture 22" descr="Shape, icon&#10;&#10;Description automatically generated">
            <a:extLst>
              <a:ext uri="{FF2B5EF4-FFF2-40B4-BE49-F238E27FC236}">
                <a16:creationId xmlns:a16="http://schemas.microsoft.com/office/drawing/2014/main" id="{E308D7B6-5529-8D4E-9AD1-381DC024C925}"/>
              </a:ext>
            </a:extLst>
          </p:cNvPr>
          <p:cNvPicPr>
            <a:picLocks noChangeAspect="1"/>
          </p:cNvPicPr>
          <p:nvPr/>
        </p:nvPicPr>
        <p:blipFill>
          <a:blip r:embed="rId5"/>
          <a:stretch>
            <a:fillRect/>
          </a:stretch>
        </p:blipFill>
        <p:spPr>
          <a:xfrm>
            <a:off x="580934" y="2934146"/>
            <a:ext cx="482485" cy="466252"/>
          </a:xfrm>
          <a:prstGeom prst="rect">
            <a:avLst/>
          </a:prstGeom>
        </p:spPr>
      </p:pic>
      <p:sp>
        <p:nvSpPr>
          <p:cNvPr id="24" name="Oval 23">
            <a:extLst>
              <a:ext uri="{FF2B5EF4-FFF2-40B4-BE49-F238E27FC236}">
                <a16:creationId xmlns:a16="http://schemas.microsoft.com/office/drawing/2014/main" id="{A81AE4D0-8609-5347-831F-B4DBA269D7CE}"/>
              </a:ext>
            </a:extLst>
          </p:cNvPr>
          <p:cNvSpPr/>
          <p:nvPr/>
        </p:nvSpPr>
        <p:spPr>
          <a:xfrm>
            <a:off x="7886475" y="3196583"/>
            <a:ext cx="458949" cy="246084"/>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095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Graphical user interface, text, application&#10;&#10;Description automatically generated">
            <a:extLst>
              <a:ext uri="{FF2B5EF4-FFF2-40B4-BE49-F238E27FC236}">
                <a16:creationId xmlns:a16="http://schemas.microsoft.com/office/drawing/2014/main" id="{6CE4402A-79AA-0349-A2FD-559D6AAF2254}"/>
              </a:ext>
            </a:extLst>
          </p:cNvPr>
          <p:cNvPicPr>
            <a:picLocks noChangeAspect="1"/>
          </p:cNvPicPr>
          <p:nvPr/>
        </p:nvPicPr>
        <p:blipFill>
          <a:blip r:embed="rId3"/>
          <a:stretch>
            <a:fillRect/>
          </a:stretch>
        </p:blipFill>
        <p:spPr>
          <a:xfrm>
            <a:off x="9316682" y="1006781"/>
            <a:ext cx="2491425" cy="4844437"/>
          </a:xfrm>
          <a:prstGeom prst="rect">
            <a:avLst/>
          </a:prstGeom>
        </p:spPr>
      </p:pic>
      <p:sp>
        <p:nvSpPr>
          <p:cNvPr id="500" name="Title 1"/>
          <p:cNvSpPr txBox="1">
            <a:spLocks noGrp="1"/>
          </p:cNvSpPr>
          <p:nvPr>
            <p:ph type="title"/>
          </p:nvPr>
        </p:nvSpPr>
        <p:spPr>
          <a:xfrm>
            <a:off x="413620" y="834470"/>
            <a:ext cx="6393810" cy="840843"/>
          </a:xfrm>
          <a:prstGeom prst="rect">
            <a:avLst/>
          </a:prstGeom>
        </p:spPr>
        <p:txBody>
          <a:bodyPr>
            <a:normAutofit fontScale="90000"/>
          </a:bodyPr>
          <a:lstStyle>
            <a:lvl1pPr>
              <a:defRPr sz="4000"/>
            </a:lvl1pPr>
          </a:lstStyle>
          <a:p>
            <a:r>
              <a:rPr lang="en-US" dirty="0"/>
              <a:t>Force proactive engagement to decrease Support Calls.</a:t>
            </a:r>
            <a:endParaRPr dirty="0"/>
          </a:p>
        </p:txBody>
      </p:sp>
      <p:sp>
        <p:nvSpPr>
          <p:cNvPr id="501" name="Text Placeholder 2"/>
          <p:cNvSpPr txBox="1">
            <a:spLocks noGrp="1"/>
          </p:cNvSpPr>
          <p:nvPr>
            <p:ph type="body" sz="quarter" idx="1"/>
          </p:nvPr>
        </p:nvSpPr>
        <p:spPr>
          <a:xfrm>
            <a:off x="610582" y="5224795"/>
            <a:ext cx="5821268" cy="1500188"/>
          </a:xfrm>
          <a:prstGeom prst="rect">
            <a:avLst/>
          </a:prstGeom>
        </p:spPr>
        <p:txBody>
          <a:bodyPr>
            <a:normAutofit/>
          </a:bodyPr>
          <a:lstStyle/>
          <a:p>
            <a:r>
              <a:rPr lang="en-US" sz="1400" dirty="0"/>
              <a:t>To increase recognition over recall offer users a reminder or something click able related to the date (see right). </a:t>
            </a:r>
          </a:p>
          <a:p>
            <a:r>
              <a:rPr lang="en-US" sz="1400" dirty="0"/>
              <a:t>To increase clarity differentiate the important information item (ex. Date) with a different color. Consider using the word form of the date since speech based information may help recall. </a:t>
            </a:r>
          </a:p>
        </p:txBody>
      </p:sp>
      <p:grpSp>
        <p:nvGrpSpPr>
          <p:cNvPr id="507" name="Rectangle 6"/>
          <p:cNvGrpSpPr/>
          <p:nvPr/>
        </p:nvGrpSpPr>
        <p:grpSpPr>
          <a:xfrm>
            <a:off x="600701" y="4883120"/>
            <a:ext cx="2142228" cy="291234"/>
            <a:chOff x="0" y="4680"/>
            <a:chExt cx="2142226" cy="291233"/>
          </a:xfrm>
        </p:grpSpPr>
        <p:sp>
          <p:nvSpPr>
            <p:cNvPr id="505" name="Rectangle"/>
            <p:cNvSpPr/>
            <p:nvPr/>
          </p:nvSpPr>
          <p:spPr>
            <a:xfrm>
              <a:off x="0" y="4680"/>
              <a:ext cx="2142226" cy="291233"/>
            </a:xfrm>
            <a:prstGeom prst="rect">
              <a:avLst/>
            </a:prstGeom>
            <a:solidFill>
              <a:srgbClr val="00B0F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06" name="RECOMMENDATION"/>
            <p:cNvSpPr txBox="1"/>
            <p:nvPr/>
          </p:nvSpPr>
          <p:spPr>
            <a:xfrm>
              <a:off x="45719" y="11799"/>
              <a:ext cx="2050787" cy="2769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r>
                <a:rPr sz="1200" dirty="0"/>
                <a:t>RECOMMENDATION</a:t>
              </a:r>
            </a:p>
          </p:txBody>
        </p:sp>
      </p:grpSp>
      <p:sp>
        <p:nvSpPr>
          <p:cNvPr id="511" name="TextBox 13"/>
          <p:cNvSpPr txBox="1"/>
          <p:nvPr/>
        </p:nvSpPr>
        <p:spPr>
          <a:xfrm>
            <a:off x="479724" y="2247460"/>
            <a:ext cx="5598723" cy="7386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600">
                <a:solidFill>
                  <a:srgbClr val="808080"/>
                </a:solidFill>
                <a:latin typeface="Calibri Light"/>
                <a:ea typeface="Calibri Light"/>
                <a:cs typeface="Calibri Light"/>
                <a:sym typeface="Calibri Light"/>
              </a:defRPr>
            </a:lvl1pPr>
          </a:lstStyle>
          <a:p>
            <a:r>
              <a:rPr lang="en-US" sz="1400" dirty="0"/>
              <a:t>There is a lot of text that competes for attention. The main pieces of information that inform the user’s next steps is crowded out, and requires users to recall vs. recognize what they should do next. </a:t>
            </a:r>
            <a:endParaRPr sz="1400" dirty="0"/>
          </a:p>
        </p:txBody>
      </p:sp>
      <p:sp>
        <p:nvSpPr>
          <p:cNvPr id="512" name="Text Placeholder 2"/>
          <p:cNvSpPr txBox="1"/>
          <p:nvPr/>
        </p:nvSpPr>
        <p:spPr>
          <a:xfrm>
            <a:off x="1200403" y="3078179"/>
            <a:ext cx="5474792" cy="16315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defTabSz="822959">
              <a:lnSpc>
                <a:spcPct val="90000"/>
              </a:lnSpc>
              <a:spcBef>
                <a:spcPts val="900"/>
              </a:spcBef>
              <a:defRPr sz="1260">
                <a:solidFill>
                  <a:srgbClr val="888888"/>
                </a:solidFill>
                <a:latin typeface="Calibri Light"/>
                <a:ea typeface="Calibri Light"/>
                <a:cs typeface="Calibri Light"/>
                <a:sym typeface="Calibri Light"/>
              </a:defRPr>
            </a:lvl1pPr>
          </a:lstStyle>
          <a:p>
            <a:r>
              <a:rPr lang="en-US" sz="1400" dirty="0">
                <a:solidFill>
                  <a:schemeClr val="tx1">
                    <a:lumMod val="50000"/>
                    <a:lumOff val="50000"/>
                  </a:schemeClr>
                </a:solidFill>
              </a:rPr>
              <a:t>Almost all participants scrolled down on this page and even read the date out-loud (in words, not numbers). However, </a:t>
            </a:r>
            <a:r>
              <a:rPr lang="en-US" sz="1400" dirty="0">
                <a:solidFill>
                  <a:srgbClr val="FF0000"/>
                </a:solidFill>
              </a:rPr>
              <a:t>83% </a:t>
            </a:r>
            <a:r>
              <a:rPr lang="en-US" sz="1400" dirty="0">
                <a:solidFill>
                  <a:schemeClr val="tx1">
                    <a:lumMod val="50000"/>
                    <a:lumOff val="50000"/>
                  </a:schemeClr>
                </a:solidFill>
              </a:rPr>
              <a:t>of participants failed the ticket date comprehension question after the task. They had full access to this page.  </a:t>
            </a:r>
          </a:p>
          <a:p>
            <a:r>
              <a:rPr lang="en-US" sz="1400" dirty="0">
                <a:solidFill>
                  <a:srgbClr val="FF0000"/>
                </a:solidFill>
              </a:rPr>
              <a:t>30% </a:t>
            </a:r>
            <a:r>
              <a:rPr lang="en-US" sz="1400" dirty="0">
                <a:solidFill>
                  <a:schemeClr val="tx1">
                    <a:lumMod val="50000"/>
                    <a:lumOff val="50000"/>
                  </a:schemeClr>
                </a:solidFill>
              </a:rPr>
              <a:t>of participants did not agree that they understood when their tickets would be getting their tickets.  </a:t>
            </a:r>
            <a:r>
              <a:rPr lang="en-US" sz="1400" dirty="0">
                <a:solidFill>
                  <a:srgbClr val="FF0000"/>
                </a:solidFill>
              </a:rPr>
              <a:t>20% </a:t>
            </a:r>
            <a:r>
              <a:rPr lang="en-US" sz="1400" dirty="0">
                <a:solidFill>
                  <a:schemeClr val="tx1">
                    <a:lumMod val="50000"/>
                    <a:lumOff val="50000"/>
                  </a:schemeClr>
                </a:solidFill>
              </a:rPr>
              <a:t>did not understand where they would be getting the next piece of information. </a:t>
            </a:r>
          </a:p>
        </p:txBody>
      </p:sp>
      <p:sp>
        <p:nvSpPr>
          <p:cNvPr id="23" name="Rectangle 22">
            <a:extLst>
              <a:ext uri="{FF2B5EF4-FFF2-40B4-BE49-F238E27FC236}">
                <a16:creationId xmlns:a16="http://schemas.microsoft.com/office/drawing/2014/main" id="{C21ABB06-513B-C94B-A83B-B3832246E509}"/>
              </a:ext>
            </a:extLst>
          </p:cNvPr>
          <p:cNvSpPr/>
          <p:nvPr/>
        </p:nvSpPr>
        <p:spPr>
          <a:xfrm>
            <a:off x="530670" y="1984842"/>
            <a:ext cx="1955673" cy="251369"/>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t>HIGH </a:t>
            </a:r>
          </a:p>
        </p:txBody>
      </p:sp>
      <p:pic>
        <p:nvPicPr>
          <p:cNvPr id="24" name="Picture 23" descr="Graphical user interface, text, application&#10;&#10;Description automatically generated">
            <a:extLst>
              <a:ext uri="{FF2B5EF4-FFF2-40B4-BE49-F238E27FC236}">
                <a16:creationId xmlns:a16="http://schemas.microsoft.com/office/drawing/2014/main" id="{513EB636-83E7-714B-B18B-E64A7E9EA43F}"/>
              </a:ext>
            </a:extLst>
          </p:cNvPr>
          <p:cNvPicPr>
            <a:picLocks noChangeAspect="1"/>
          </p:cNvPicPr>
          <p:nvPr/>
        </p:nvPicPr>
        <p:blipFill>
          <a:blip r:embed="rId3"/>
          <a:stretch>
            <a:fillRect/>
          </a:stretch>
        </p:blipFill>
        <p:spPr>
          <a:xfrm>
            <a:off x="6854107" y="1079447"/>
            <a:ext cx="2491425" cy="4844437"/>
          </a:xfrm>
          <a:prstGeom prst="rect">
            <a:avLst/>
          </a:prstGeom>
        </p:spPr>
      </p:pic>
      <p:pic>
        <p:nvPicPr>
          <p:cNvPr id="3" name="Graphic 2" descr="Alarm clock with solid fill">
            <a:extLst>
              <a:ext uri="{FF2B5EF4-FFF2-40B4-BE49-F238E27FC236}">
                <a16:creationId xmlns:a16="http://schemas.microsoft.com/office/drawing/2014/main" id="{8520D4AD-2369-B247-AF14-EEE055009C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32346" y="2425941"/>
            <a:ext cx="120535" cy="120535"/>
          </a:xfrm>
          <a:prstGeom prst="rect">
            <a:avLst/>
          </a:prstGeom>
        </p:spPr>
      </p:pic>
      <p:sp>
        <p:nvSpPr>
          <p:cNvPr id="7" name="Rectangle 6">
            <a:extLst>
              <a:ext uri="{FF2B5EF4-FFF2-40B4-BE49-F238E27FC236}">
                <a16:creationId xmlns:a16="http://schemas.microsoft.com/office/drawing/2014/main" id="{E9A79E4E-4204-3540-8374-F33DCCB08C8E}"/>
              </a:ext>
            </a:extLst>
          </p:cNvPr>
          <p:cNvSpPr/>
          <p:nvPr/>
        </p:nvSpPr>
        <p:spPr>
          <a:xfrm>
            <a:off x="9538948" y="1667731"/>
            <a:ext cx="2058769" cy="970694"/>
          </a:xfrm>
          <a:prstGeom prst="rect">
            <a:avLst/>
          </a:prstGeom>
          <a:solidFill>
            <a:srgbClr val="D9F2F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pPr>
              <a:spcAft>
                <a:spcPts val="600"/>
              </a:spcAft>
            </a:pPr>
            <a:r>
              <a:rPr lang="en-US" sz="1600" b="1" dirty="0">
                <a:solidFill>
                  <a:schemeClr val="tx1"/>
                </a:solidFill>
              </a:rPr>
              <a:t>Order Received!</a:t>
            </a:r>
            <a:endParaRPr lang="en-US" sz="1000" b="1" dirty="0">
              <a:solidFill>
                <a:schemeClr val="tx1"/>
              </a:solidFill>
            </a:endParaRPr>
          </a:p>
          <a:p>
            <a:r>
              <a:rPr lang="en-US" sz="400" dirty="0">
                <a:solidFill>
                  <a:schemeClr val="tx1"/>
                </a:solidFill>
              </a:rPr>
              <a:t>             </a:t>
            </a:r>
            <a:r>
              <a:rPr lang="en-US" sz="500" dirty="0">
                <a:solidFill>
                  <a:schemeClr val="tx1"/>
                </a:solidFill>
              </a:rPr>
              <a:t>We’ll be ready to send your tickets by </a:t>
            </a:r>
            <a:r>
              <a:rPr lang="en-US" sz="500" dirty="0">
                <a:solidFill>
                  <a:srgbClr val="CE3199"/>
                </a:solidFill>
              </a:rPr>
              <a:t>February 24</a:t>
            </a:r>
            <a:r>
              <a:rPr lang="en-US" sz="500" baseline="30000" dirty="0">
                <a:solidFill>
                  <a:srgbClr val="CE3199"/>
                </a:solidFill>
              </a:rPr>
              <a:t>th</a:t>
            </a:r>
            <a:r>
              <a:rPr lang="en-US" sz="500" dirty="0">
                <a:solidFill>
                  <a:srgbClr val="CE3199"/>
                </a:solidFill>
              </a:rPr>
              <a:t> 2022 </a:t>
            </a:r>
            <a:r>
              <a:rPr lang="en-US" sz="500" dirty="0">
                <a:solidFill>
                  <a:schemeClr val="tx1"/>
                </a:solidFill>
              </a:rPr>
              <a:t>– Click the alarm to get reminders about your email </a:t>
            </a:r>
            <a:r>
              <a:rPr lang="en-US" sz="500" i="1" dirty="0">
                <a:solidFill>
                  <a:schemeClr val="tx1"/>
                </a:solidFill>
              </a:rPr>
              <a:t>or spam folder.</a:t>
            </a:r>
          </a:p>
          <a:p>
            <a:endParaRPr lang="en-US" sz="500" dirty="0">
              <a:solidFill>
                <a:schemeClr val="tx1"/>
              </a:solidFill>
            </a:endParaRPr>
          </a:p>
          <a:p>
            <a:r>
              <a:rPr lang="en-US" sz="500" dirty="0">
                <a:solidFill>
                  <a:schemeClr val="tx1"/>
                </a:solidFill>
              </a:rPr>
              <a:t>             Download order placement or return to your account dashboard. </a:t>
            </a:r>
          </a:p>
          <a:p>
            <a:r>
              <a:rPr lang="en-US" sz="500" dirty="0">
                <a:solidFill>
                  <a:schemeClr val="tx1"/>
                </a:solidFill>
              </a:rPr>
              <a:t>  </a:t>
            </a:r>
          </a:p>
          <a:p>
            <a:r>
              <a:rPr lang="en-US" sz="500" dirty="0">
                <a:solidFill>
                  <a:schemeClr val="tx1"/>
                </a:solidFill>
              </a:rPr>
              <a:t>             Share this event order with your friends in a text message or on your social media. </a:t>
            </a:r>
          </a:p>
        </p:txBody>
      </p:sp>
      <p:pic>
        <p:nvPicPr>
          <p:cNvPr id="6" name="Graphic 5" descr="Download from cloud outline">
            <a:extLst>
              <a:ext uri="{FF2B5EF4-FFF2-40B4-BE49-F238E27FC236}">
                <a16:creationId xmlns:a16="http://schemas.microsoft.com/office/drawing/2014/main" id="{2CAF028C-BE17-EC46-B19A-20C8EBAA93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445388">
            <a:off x="9686526" y="2249407"/>
            <a:ext cx="88597" cy="88597"/>
          </a:xfrm>
          <a:prstGeom prst="rect">
            <a:avLst/>
          </a:prstGeom>
        </p:spPr>
      </p:pic>
      <p:pic>
        <p:nvPicPr>
          <p:cNvPr id="33" name="Graphic 32" descr="Alarm clock with solid fill">
            <a:extLst>
              <a:ext uri="{FF2B5EF4-FFF2-40B4-BE49-F238E27FC236}">
                <a16:creationId xmlns:a16="http://schemas.microsoft.com/office/drawing/2014/main" id="{87587714-0152-D94B-9506-26454E796B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8403" y="2010140"/>
            <a:ext cx="120536" cy="120536"/>
          </a:xfrm>
          <a:prstGeom prst="rect">
            <a:avLst/>
          </a:prstGeom>
        </p:spPr>
      </p:pic>
      <p:pic>
        <p:nvPicPr>
          <p:cNvPr id="9" name="Graphic 8" descr="Share outline">
            <a:extLst>
              <a:ext uri="{FF2B5EF4-FFF2-40B4-BE49-F238E27FC236}">
                <a16:creationId xmlns:a16="http://schemas.microsoft.com/office/drawing/2014/main" id="{1F44679E-DF27-2B40-9EC3-E6BA6D8DDD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94640" y="2396187"/>
            <a:ext cx="88598" cy="88598"/>
          </a:xfrm>
          <a:prstGeom prst="rect">
            <a:avLst/>
          </a:prstGeom>
        </p:spPr>
      </p:pic>
      <p:pic>
        <p:nvPicPr>
          <p:cNvPr id="496" name="Picture 5" descr="Picture 5"/>
          <p:cNvPicPr>
            <a:picLocks noChangeAspect="1"/>
          </p:cNvPicPr>
          <p:nvPr/>
        </p:nvPicPr>
        <p:blipFill rotWithShape="1">
          <a:blip r:embed="rId10"/>
          <a:srcRect l="-5341" r="-1"/>
          <a:stretch/>
        </p:blipFill>
        <p:spPr>
          <a:xfrm>
            <a:off x="6455530" y="934116"/>
            <a:ext cx="5474793" cy="5341632"/>
          </a:xfrm>
          <a:prstGeom prst="rect">
            <a:avLst/>
          </a:prstGeom>
          <a:ln w="12700">
            <a:miter lim="400000"/>
          </a:ln>
        </p:spPr>
      </p:pic>
      <p:sp>
        <p:nvSpPr>
          <p:cNvPr id="513" name="TextBox 16"/>
          <p:cNvSpPr txBox="1"/>
          <p:nvPr/>
        </p:nvSpPr>
        <p:spPr>
          <a:xfrm>
            <a:off x="7216431" y="5758083"/>
            <a:ext cx="2100251" cy="707886"/>
          </a:xfrm>
          <a:prstGeom prst="rect">
            <a:avLst/>
          </a:prstGeom>
          <a:solidFill>
            <a:srgbClr val="FFFFFF"/>
          </a:solidFill>
          <a:ln w="12700">
            <a:miter lim="400000"/>
          </a:ln>
          <a:effectLst>
            <a:outerShdw blurRad="50800" dist="38100" dir="54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000">
                <a:solidFill>
                  <a:srgbClr val="808080"/>
                </a:solidFill>
                <a:latin typeface="Calibri Light"/>
                <a:ea typeface="Calibri Light"/>
                <a:cs typeface="Calibri Light"/>
                <a:sym typeface="Calibri Light"/>
              </a:defRPr>
            </a:lvl1pPr>
          </a:lstStyle>
          <a:p>
            <a:r>
              <a:rPr lang="en-US" dirty="0"/>
              <a:t>The important information at the top and throughout the page are hard to remember, but also relatively hard to see compared to everything else. </a:t>
            </a:r>
            <a:endParaRPr dirty="0"/>
          </a:p>
        </p:txBody>
      </p:sp>
      <p:sp>
        <p:nvSpPr>
          <p:cNvPr id="514" name="TextBox 16"/>
          <p:cNvSpPr txBox="1"/>
          <p:nvPr/>
        </p:nvSpPr>
        <p:spPr>
          <a:xfrm>
            <a:off x="9738939" y="5778832"/>
            <a:ext cx="2271258" cy="861774"/>
          </a:xfrm>
          <a:prstGeom prst="rect">
            <a:avLst/>
          </a:prstGeom>
          <a:solidFill>
            <a:srgbClr val="FFFFFF"/>
          </a:solidFill>
          <a:ln w="12700">
            <a:miter lim="400000"/>
          </a:ln>
          <a:effectLst>
            <a:outerShdw blurRad="50800" dist="38100" dir="54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000">
                <a:solidFill>
                  <a:srgbClr val="808080"/>
                </a:solidFill>
                <a:latin typeface="Calibri Light"/>
                <a:ea typeface="Calibri Light"/>
                <a:cs typeface="Calibri Light"/>
                <a:sym typeface="Calibri Light"/>
              </a:defRPr>
            </a:lvl1pPr>
          </a:lstStyle>
          <a:p>
            <a:r>
              <a:rPr lang="en-US" dirty="0"/>
              <a:t>Forcing engagement with a programmable iOS, Android reminder. Have the reminder explain that they should check their spam folder as well as email. </a:t>
            </a:r>
            <a:endParaRPr dirty="0"/>
          </a:p>
        </p:txBody>
      </p:sp>
      <p:pic>
        <p:nvPicPr>
          <p:cNvPr id="41" name="Graphic 40" descr="Brain in head with solid fill">
            <a:extLst>
              <a:ext uri="{FF2B5EF4-FFF2-40B4-BE49-F238E27FC236}">
                <a16:creationId xmlns:a16="http://schemas.microsoft.com/office/drawing/2014/main" id="{10F4D4D5-1740-DA48-B4FD-C390EB0DA68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0985" y="3191664"/>
            <a:ext cx="661570" cy="661570"/>
          </a:xfrm>
          <a:prstGeom prst="rect">
            <a:avLst/>
          </a:prstGeom>
        </p:spPr>
      </p:pic>
      <p:sp>
        <p:nvSpPr>
          <p:cNvPr id="42" name="Rectangle 41">
            <a:extLst>
              <a:ext uri="{FF2B5EF4-FFF2-40B4-BE49-F238E27FC236}">
                <a16:creationId xmlns:a16="http://schemas.microsoft.com/office/drawing/2014/main" id="{8918A2EB-6757-8C46-AB97-224663F3D443}"/>
              </a:ext>
            </a:extLst>
          </p:cNvPr>
          <p:cNvSpPr/>
          <p:nvPr/>
        </p:nvSpPr>
        <p:spPr>
          <a:xfrm>
            <a:off x="387967" y="-289"/>
            <a:ext cx="1925142" cy="38305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ENGAGMENT</a:t>
            </a:r>
          </a:p>
        </p:txBody>
      </p:sp>
      <p:sp>
        <p:nvSpPr>
          <p:cNvPr id="43" name="Rectangle 42">
            <a:extLst>
              <a:ext uri="{FF2B5EF4-FFF2-40B4-BE49-F238E27FC236}">
                <a16:creationId xmlns:a16="http://schemas.microsoft.com/office/drawing/2014/main" id="{FE63E202-1A1D-6242-8A07-0A9BD74715AA}"/>
              </a:ext>
            </a:extLst>
          </p:cNvPr>
          <p:cNvSpPr/>
          <p:nvPr/>
        </p:nvSpPr>
        <p:spPr>
          <a:xfrm>
            <a:off x="2313109" y="2932"/>
            <a:ext cx="1925142" cy="383059"/>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9F66DDE9-E966-644D-B54C-FCDE557A65DD}"/>
              </a:ext>
            </a:extLst>
          </p:cNvPr>
          <p:cNvSpPr txBox="1">
            <a:spLocks/>
          </p:cNvSpPr>
          <p:nvPr/>
        </p:nvSpPr>
        <p:spPr>
          <a:xfrm>
            <a:off x="1600198" y="5552449"/>
            <a:ext cx="10485783" cy="8036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Login: </a:t>
            </a:r>
          </a:p>
          <a:p>
            <a:r>
              <a:rPr lang="en-US" sz="1200" dirty="0"/>
              <a:t>Let users know they are still in the checkout process, and remind them of what they were just doing. Plan for users who go to do other things while at this step and then later return to this screen (they will need some hints). </a:t>
            </a:r>
          </a:p>
          <a:p>
            <a:r>
              <a:rPr lang="en-US" sz="1200" dirty="0"/>
              <a:t>Consider contextualizing the main CTA to “Continue Checkout.”</a:t>
            </a:r>
            <a:endParaRPr lang="en-US" sz="1200" dirty="0">
              <a:latin typeface="Calibri Light"/>
              <a:ea typeface="Calibri Light"/>
              <a:cs typeface="Calibri Light"/>
              <a:sym typeface="Calibri Light"/>
            </a:endParaRPr>
          </a:p>
        </p:txBody>
      </p:sp>
      <p:sp>
        <p:nvSpPr>
          <p:cNvPr id="14" name="Text Placeholder 2">
            <a:extLst>
              <a:ext uri="{FF2B5EF4-FFF2-40B4-BE49-F238E27FC236}">
                <a16:creationId xmlns:a16="http://schemas.microsoft.com/office/drawing/2014/main" id="{62D2E291-7B41-3A4E-8FFF-842649AC38B4}"/>
              </a:ext>
            </a:extLst>
          </p:cNvPr>
          <p:cNvSpPr txBox="1">
            <a:spLocks/>
          </p:cNvSpPr>
          <p:nvPr/>
        </p:nvSpPr>
        <p:spPr>
          <a:xfrm>
            <a:off x="1600198" y="4837189"/>
            <a:ext cx="9835719" cy="10860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latin typeface="+mj-lt"/>
            </a:endParaRPr>
          </a:p>
        </p:txBody>
      </p:sp>
      <p:sp>
        <p:nvSpPr>
          <p:cNvPr id="22" name="Text Placeholder 2">
            <a:extLst>
              <a:ext uri="{FF2B5EF4-FFF2-40B4-BE49-F238E27FC236}">
                <a16:creationId xmlns:a16="http://schemas.microsoft.com/office/drawing/2014/main" id="{E85FCB4F-40EC-A34B-85C2-1766E13E8506}"/>
              </a:ext>
            </a:extLst>
          </p:cNvPr>
          <p:cNvSpPr txBox="1">
            <a:spLocks/>
          </p:cNvSpPr>
          <p:nvPr/>
        </p:nvSpPr>
        <p:spPr>
          <a:xfrm>
            <a:off x="1600198" y="670277"/>
            <a:ext cx="9753602" cy="2894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latin typeface="Calibri Light"/>
              <a:ea typeface="Calibri Light"/>
              <a:cs typeface="Calibri Light"/>
              <a:sym typeface="Calibri Light"/>
            </a:endParaRPr>
          </a:p>
        </p:txBody>
      </p:sp>
      <p:sp>
        <p:nvSpPr>
          <p:cNvPr id="23" name="Rectangle 22">
            <a:extLst>
              <a:ext uri="{FF2B5EF4-FFF2-40B4-BE49-F238E27FC236}">
                <a16:creationId xmlns:a16="http://schemas.microsoft.com/office/drawing/2014/main" id="{C0A0D27D-1BFC-A941-926F-2EAEA380A4FC}"/>
              </a:ext>
            </a:extLst>
          </p:cNvPr>
          <p:cNvSpPr/>
          <p:nvPr/>
        </p:nvSpPr>
        <p:spPr>
          <a:xfrm>
            <a:off x="0" y="705453"/>
            <a:ext cx="1485564" cy="291232"/>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t>HIGH</a:t>
            </a:r>
          </a:p>
        </p:txBody>
      </p:sp>
      <p:sp>
        <p:nvSpPr>
          <p:cNvPr id="24" name="Rectangle 23">
            <a:extLst>
              <a:ext uri="{FF2B5EF4-FFF2-40B4-BE49-F238E27FC236}">
                <a16:creationId xmlns:a16="http://schemas.microsoft.com/office/drawing/2014/main" id="{26FA7FA0-E15C-204D-BC27-2B2218EFF1CF}"/>
              </a:ext>
            </a:extLst>
          </p:cNvPr>
          <p:cNvSpPr/>
          <p:nvPr/>
        </p:nvSpPr>
        <p:spPr>
          <a:xfrm>
            <a:off x="0" y="4017230"/>
            <a:ext cx="1485564" cy="291232"/>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t>MEDIUM</a:t>
            </a:r>
          </a:p>
        </p:txBody>
      </p:sp>
      <p:sp>
        <p:nvSpPr>
          <p:cNvPr id="25" name="Rectangle 24">
            <a:extLst>
              <a:ext uri="{FF2B5EF4-FFF2-40B4-BE49-F238E27FC236}">
                <a16:creationId xmlns:a16="http://schemas.microsoft.com/office/drawing/2014/main" id="{ECDD4805-E63A-A94D-AA95-832EBF3B8DB7}"/>
              </a:ext>
            </a:extLst>
          </p:cNvPr>
          <p:cNvSpPr/>
          <p:nvPr/>
        </p:nvSpPr>
        <p:spPr>
          <a:xfrm>
            <a:off x="13301" y="5552449"/>
            <a:ext cx="1485564" cy="291232"/>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t>LOW</a:t>
            </a:r>
          </a:p>
        </p:txBody>
      </p:sp>
      <p:sp>
        <p:nvSpPr>
          <p:cNvPr id="16" name="Rectangle 15">
            <a:extLst>
              <a:ext uri="{FF2B5EF4-FFF2-40B4-BE49-F238E27FC236}">
                <a16:creationId xmlns:a16="http://schemas.microsoft.com/office/drawing/2014/main" id="{AD8AB177-C96E-964F-9A73-67849A3F87AA}"/>
              </a:ext>
            </a:extLst>
          </p:cNvPr>
          <p:cNvSpPr/>
          <p:nvPr/>
        </p:nvSpPr>
        <p:spPr>
          <a:xfrm>
            <a:off x="-7852" y="-7"/>
            <a:ext cx="2770929" cy="383059"/>
          </a:xfrm>
          <a:prstGeom prst="rect">
            <a:avLst/>
          </a:prstGeom>
          <a:solidFill>
            <a:srgbClr val="67D4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RECOMMENDATIONS</a:t>
            </a:r>
          </a:p>
        </p:txBody>
      </p:sp>
      <p:sp>
        <p:nvSpPr>
          <p:cNvPr id="19" name="Text Placeholder 2">
            <a:extLst>
              <a:ext uri="{FF2B5EF4-FFF2-40B4-BE49-F238E27FC236}">
                <a16:creationId xmlns:a16="http://schemas.microsoft.com/office/drawing/2014/main" id="{2F0383FC-899D-7144-A53E-31F21029811B}"/>
              </a:ext>
            </a:extLst>
          </p:cNvPr>
          <p:cNvSpPr txBox="1">
            <a:spLocks/>
          </p:cNvSpPr>
          <p:nvPr/>
        </p:nvSpPr>
        <p:spPr>
          <a:xfrm>
            <a:off x="1671052" y="694391"/>
            <a:ext cx="10026889" cy="10582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latin typeface="+mj-lt"/>
              </a:rPr>
              <a:t>Order Summary</a:t>
            </a:r>
          </a:p>
          <a:p>
            <a:r>
              <a:rPr lang="en-US" sz="1200" dirty="0">
                <a:latin typeface="+mj-lt"/>
              </a:rPr>
              <a:t>To enhance transparency and clarity, always explain custom terms like “service total.” Ex. </a:t>
            </a:r>
            <a:r>
              <a:rPr lang="en-US" sz="1200" dirty="0"/>
              <a:t>Instead of the term “service total” all fees could be listed.</a:t>
            </a:r>
            <a:endParaRPr lang="en-US" sz="1200" dirty="0">
              <a:latin typeface="+mj-lt"/>
            </a:endParaRPr>
          </a:p>
          <a:p>
            <a:r>
              <a:rPr lang="en-US" sz="1200" dirty="0">
                <a:latin typeface="+mj-lt"/>
              </a:rPr>
              <a:t>To enhance freedom and control, consider breaking this price out and/or using a tool tip to show more information about alternatives. Ex. </a:t>
            </a:r>
            <a:r>
              <a:rPr lang="en-US" sz="1200" dirty="0"/>
              <a:t>Include Klarna where the line is for applying a gift card or coupon, in addition to keeping it here. </a:t>
            </a:r>
          </a:p>
          <a:p>
            <a:endParaRPr lang="en-US" sz="1200" dirty="0">
              <a:latin typeface="+mj-lt"/>
            </a:endParaRPr>
          </a:p>
        </p:txBody>
      </p:sp>
      <p:sp>
        <p:nvSpPr>
          <p:cNvPr id="20" name="Text Placeholder 2">
            <a:extLst>
              <a:ext uri="{FF2B5EF4-FFF2-40B4-BE49-F238E27FC236}">
                <a16:creationId xmlns:a16="http://schemas.microsoft.com/office/drawing/2014/main" id="{C3716798-4F16-E448-9ACB-63F61C9B5F2E}"/>
              </a:ext>
            </a:extLst>
          </p:cNvPr>
          <p:cNvSpPr txBox="1">
            <a:spLocks/>
          </p:cNvSpPr>
          <p:nvPr/>
        </p:nvSpPr>
        <p:spPr>
          <a:xfrm>
            <a:off x="1671051" y="1690437"/>
            <a:ext cx="10026889" cy="12027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latin typeface="+mj-lt"/>
              </a:rPr>
              <a:t>Place order page</a:t>
            </a:r>
          </a:p>
          <a:p>
            <a:r>
              <a:rPr lang="en-US" sz="1200" dirty="0">
                <a:latin typeface="+mj-lt"/>
              </a:rPr>
              <a:t>Use progressive disclosure in order to prevent errors. </a:t>
            </a:r>
            <a:r>
              <a:rPr lang="en-US" sz="1200" b="1" dirty="0">
                <a:latin typeface="+mj-lt"/>
              </a:rPr>
              <a:t>Don’t allow users to skip ahead,</a:t>
            </a:r>
            <a:r>
              <a:rPr lang="en-US" sz="1200" dirty="0">
                <a:latin typeface="+mj-lt"/>
              </a:rPr>
              <a:t> otherwise extensive error/empty field validation and auto scrolling will have to be programed. </a:t>
            </a:r>
          </a:p>
          <a:p>
            <a:r>
              <a:rPr lang="en-US" sz="1200" dirty="0">
                <a:latin typeface="+mj-lt"/>
              </a:rPr>
              <a:t>Force engagement with accordion panels, or gated anchors, which prevent users from even seeing the next set of interactions within the page. Auto-open each panel when the required interactions are validated.</a:t>
            </a:r>
          </a:p>
        </p:txBody>
      </p:sp>
      <p:sp>
        <p:nvSpPr>
          <p:cNvPr id="26" name="Text Placeholder 2">
            <a:extLst>
              <a:ext uri="{FF2B5EF4-FFF2-40B4-BE49-F238E27FC236}">
                <a16:creationId xmlns:a16="http://schemas.microsoft.com/office/drawing/2014/main" id="{AA37B607-236F-894E-A9A6-70AC05819426}"/>
              </a:ext>
            </a:extLst>
          </p:cNvPr>
          <p:cNvSpPr txBox="1">
            <a:spLocks/>
          </p:cNvSpPr>
          <p:nvPr/>
        </p:nvSpPr>
        <p:spPr>
          <a:xfrm>
            <a:off x="1671052" y="4162846"/>
            <a:ext cx="9835718" cy="150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latin typeface="+mj-lt"/>
              </a:rPr>
              <a:t>T&amp;A Header</a:t>
            </a:r>
          </a:p>
          <a:p>
            <a:r>
              <a:rPr lang="en-US" sz="1200" dirty="0">
                <a:latin typeface="+mj-lt"/>
              </a:rPr>
              <a:t>To enhance Consistency and Standards audit the experience for words that are in conflict with subsequent pages. </a:t>
            </a:r>
          </a:p>
          <a:p>
            <a:r>
              <a:rPr lang="en-US" sz="1200" dirty="0">
                <a:latin typeface="+mj-lt"/>
              </a:rPr>
              <a:t>Talk to legal about what other word we can use hits paragraph, besides confirm. </a:t>
            </a:r>
          </a:p>
          <a:p>
            <a:r>
              <a:rPr lang="en-US" sz="1200" dirty="0">
                <a:latin typeface="+mj-lt"/>
              </a:rPr>
              <a:t>Consider re-labeling the T&amp;A header with “Agree &amp; Place Order” </a:t>
            </a:r>
          </a:p>
        </p:txBody>
      </p:sp>
      <p:sp>
        <p:nvSpPr>
          <p:cNvPr id="27" name="Text Placeholder 2">
            <a:extLst>
              <a:ext uri="{FF2B5EF4-FFF2-40B4-BE49-F238E27FC236}">
                <a16:creationId xmlns:a16="http://schemas.microsoft.com/office/drawing/2014/main" id="{86C4C404-E9E1-5B4C-893A-B5A83EA8EB28}"/>
              </a:ext>
            </a:extLst>
          </p:cNvPr>
          <p:cNvSpPr txBox="1">
            <a:spLocks/>
          </p:cNvSpPr>
          <p:nvPr/>
        </p:nvSpPr>
        <p:spPr>
          <a:xfrm>
            <a:off x="1671051" y="2965190"/>
            <a:ext cx="10026889" cy="1500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Final Page</a:t>
            </a:r>
          </a:p>
          <a:p>
            <a:r>
              <a:rPr lang="en-US" sz="1200" dirty="0"/>
              <a:t>To increase recognition over recall offer users a reminder or something clickable related to the date (see right; ex. +Add to calendar). </a:t>
            </a:r>
          </a:p>
          <a:p>
            <a:r>
              <a:rPr lang="en-US" sz="1200" dirty="0"/>
              <a:t>To increase clarity differentiate the important information item (ex. Date) with a different color. Consider using the word form of the date since speech based information may help recall. </a:t>
            </a:r>
          </a:p>
        </p:txBody>
      </p:sp>
    </p:spTree>
    <p:extLst>
      <p:ext uri="{BB962C8B-B14F-4D97-AF65-F5344CB8AC3E}">
        <p14:creationId xmlns:p14="http://schemas.microsoft.com/office/powerpoint/2010/main" val="1890103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C8C0C-EF97-384C-A158-7BA4C31D21C2}"/>
              </a:ext>
            </a:extLst>
          </p:cNvPr>
          <p:cNvSpPr>
            <a:spLocks noGrp="1"/>
          </p:cNvSpPr>
          <p:nvPr>
            <p:ph type="title"/>
          </p:nvPr>
        </p:nvSpPr>
        <p:spPr/>
        <p:txBody>
          <a:bodyPr>
            <a:normAutofit/>
          </a:bodyPr>
          <a:lstStyle/>
          <a:p>
            <a:r>
              <a:rPr lang="en-US" b="1" dirty="0"/>
              <a:t>Appendix</a:t>
            </a:r>
          </a:p>
        </p:txBody>
      </p:sp>
      <p:sp>
        <p:nvSpPr>
          <p:cNvPr id="3" name="Text Placeholder 2">
            <a:extLst>
              <a:ext uri="{FF2B5EF4-FFF2-40B4-BE49-F238E27FC236}">
                <a16:creationId xmlns:a16="http://schemas.microsoft.com/office/drawing/2014/main" id="{D7F734F8-AF18-F342-9B69-5365A2F7CFDC}"/>
              </a:ext>
            </a:extLst>
          </p:cNvPr>
          <p:cNvSpPr>
            <a:spLocks noGrp="1"/>
          </p:cNvSpPr>
          <p:nvPr>
            <p:ph type="body" idx="1"/>
          </p:nvPr>
        </p:nvSpPr>
        <p:spPr/>
        <p:txBody>
          <a:bodyPr/>
          <a:lstStyle/>
          <a:p>
            <a:r>
              <a:rPr lang="en-US" dirty="0"/>
              <a:t>Study Limitations; Test Artifacts; Special Findings</a:t>
            </a:r>
          </a:p>
        </p:txBody>
      </p:sp>
    </p:spTree>
    <p:extLst>
      <p:ext uri="{BB962C8B-B14F-4D97-AF65-F5344CB8AC3E}">
        <p14:creationId xmlns:p14="http://schemas.microsoft.com/office/powerpoint/2010/main" val="455858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C8C0C-EF97-384C-A158-7BA4C31D21C2}"/>
              </a:ext>
            </a:extLst>
          </p:cNvPr>
          <p:cNvSpPr>
            <a:spLocks noGrp="1"/>
          </p:cNvSpPr>
          <p:nvPr>
            <p:ph type="title"/>
          </p:nvPr>
        </p:nvSpPr>
        <p:spPr/>
        <p:txBody>
          <a:bodyPr>
            <a:normAutofit/>
          </a:bodyPr>
          <a:lstStyle/>
          <a:p>
            <a:r>
              <a:rPr lang="en-US" b="1" dirty="0"/>
              <a:t>Appendix - A</a:t>
            </a:r>
          </a:p>
        </p:txBody>
      </p:sp>
      <p:sp>
        <p:nvSpPr>
          <p:cNvPr id="3" name="Text Placeholder 2">
            <a:extLst>
              <a:ext uri="{FF2B5EF4-FFF2-40B4-BE49-F238E27FC236}">
                <a16:creationId xmlns:a16="http://schemas.microsoft.com/office/drawing/2014/main" id="{D7F734F8-AF18-F342-9B69-5365A2F7CFDC}"/>
              </a:ext>
            </a:extLst>
          </p:cNvPr>
          <p:cNvSpPr>
            <a:spLocks noGrp="1"/>
          </p:cNvSpPr>
          <p:nvPr>
            <p:ph type="body" idx="1"/>
          </p:nvPr>
        </p:nvSpPr>
        <p:spPr/>
        <p:txBody>
          <a:bodyPr/>
          <a:lstStyle/>
          <a:p>
            <a:r>
              <a:rPr lang="en-US" dirty="0"/>
              <a:t>Test Artifacts</a:t>
            </a:r>
          </a:p>
        </p:txBody>
      </p:sp>
    </p:spTree>
    <p:extLst>
      <p:ext uri="{BB962C8B-B14F-4D97-AF65-F5344CB8AC3E}">
        <p14:creationId xmlns:p14="http://schemas.microsoft.com/office/powerpoint/2010/main" val="856524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10;&#10;Description automatically generated">
            <a:extLst>
              <a:ext uri="{FF2B5EF4-FFF2-40B4-BE49-F238E27FC236}">
                <a16:creationId xmlns:a16="http://schemas.microsoft.com/office/drawing/2014/main" id="{352362FD-41E9-9F46-A5D0-AD8DE7B11960}"/>
              </a:ext>
            </a:extLst>
          </p:cNvPr>
          <p:cNvPicPr>
            <a:picLocks noChangeAspect="1"/>
          </p:cNvPicPr>
          <p:nvPr/>
        </p:nvPicPr>
        <p:blipFill>
          <a:blip r:embed="rId2"/>
          <a:stretch>
            <a:fillRect/>
          </a:stretch>
        </p:blipFill>
        <p:spPr>
          <a:xfrm>
            <a:off x="355600" y="1147813"/>
            <a:ext cx="2421549" cy="4534100"/>
          </a:xfrm>
          <a:prstGeom prst="rect">
            <a:avLst/>
          </a:prstGeom>
        </p:spPr>
      </p:pic>
      <p:pic>
        <p:nvPicPr>
          <p:cNvPr id="3" name="Picture 2">
            <a:extLst>
              <a:ext uri="{FF2B5EF4-FFF2-40B4-BE49-F238E27FC236}">
                <a16:creationId xmlns:a16="http://schemas.microsoft.com/office/drawing/2014/main" id="{2AC3A4EB-434C-2540-94B0-F8631F990E2F}"/>
              </a:ext>
            </a:extLst>
          </p:cNvPr>
          <p:cNvPicPr>
            <a:picLocks noChangeAspect="1"/>
          </p:cNvPicPr>
          <p:nvPr/>
        </p:nvPicPr>
        <p:blipFill>
          <a:blip r:embed="rId3"/>
          <a:stretch>
            <a:fillRect/>
          </a:stretch>
        </p:blipFill>
        <p:spPr>
          <a:xfrm>
            <a:off x="2598788" y="1147813"/>
            <a:ext cx="2290759" cy="456237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23E2CF5-5D9B-874A-8FED-5CBDDEE06F01}"/>
              </a:ext>
            </a:extLst>
          </p:cNvPr>
          <p:cNvPicPr>
            <a:picLocks noChangeAspect="1"/>
          </p:cNvPicPr>
          <p:nvPr/>
        </p:nvPicPr>
        <p:blipFill>
          <a:blip r:embed="rId4"/>
          <a:stretch>
            <a:fillRect/>
          </a:stretch>
        </p:blipFill>
        <p:spPr>
          <a:xfrm>
            <a:off x="4796852" y="1147813"/>
            <a:ext cx="2335883" cy="4562374"/>
          </a:xfrm>
          <a:prstGeom prst="rect">
            <a:avLst/>
          </a:prstGeom>
        </p:spPr>
      </p:pic>
      <p:pic>
        <p:nvPicPr>
          <p:cNvPr id="5" name="Picture 4">
            <a:extLst>
              <a:ext uri="{FF2B5EF4-FFF2-40B4-BE49-F238E27FC236}">
                <a16:creationId xmlns:a16="http://schemas.microsoft.com/office/drawing/2014/main" id="{009E3785-1859-4647-93EF-D02D2276A2DC}"/>
              </a:ext>
            </a:extLst>
          </p:cNvPr>
          <p:cNvPicPr>
            <a:picLocks noChangeAspect="1"/>
          </p:cNvPicPr>
          <p:nvPr/>
        </p:nvPicPr>
        <p:blipFill>
          <a:blip r:embed="rId5"/>
          <a:stretch>
            <a:fillRect/>
          </a:stretch>
        </p:blipFill>
        <p:spPr>
          <a:xfrm>
            <a:off x="7087611" y="1147813"/>
            <a:ext cx="2401157" cy="4534100"/>
          </a:xfrm>
          <a:prstGeom prst="rect">
            <a:avLst/>
          </a:prstGeom>
        </p:spPr>
      </p:pic>
      <p:pic>
        <p:nvPicPr>
          <p:cNvPr id="6" name="Picture 5">
            <a:extLst>
              <a:ext uri="{FF2B5EF4-FFF2-40B4-BE49-F238E27FC236}">
                <a16:creationId xmlns:a16="http://schemas.microsoft.com/office/drawing/2014/main" id="{719ED05F-9D64-4643-9FE8-BC1A9CE7F8BA}"/>
              </a:ext>
            </a:extLst>
          </p:cNvPr>
          <p:cNvPicPr>
            <a:picLocks noChangeAspect="1"/>
          </p:cNvPicPr>
          <p:nvPr/>
        </p:nvPicPr>
        <p:blipFill>
          <a:blip r:embed="rId6"/>
          <a:stretch>
            <a:fillRect/>
          </a:stretch>
        </p:blipFill>
        <p:spPr>
          <a:xfrm>
            <a:off x="9330800" y="1147813"/>
            <a:ext cx="2403854" cy="4534100"/>
          </a:xfrm>
          <a:prstGeom prst="rect">
            <a:avLst/>
          </a:prstGeom>
        </p:spPr>
      </p:pic>
    </p:spTree>
    <p:extLst>
      <p:ext uri="{BB962C8B-B14F-4D97-AF65-F5344CB8AC3E}">
        <p14:creationId xmlns:p14="http://schemas.microsoft.com/office/powerpoint/2010/main" val="430501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9ED05F-9D64-4643-9FE8-BC1A9CE7F8BA}"/>
              </a:ext>
            </a:extLst>
          </p:cNvPr>
          <p:cNvPicPr>
            <a:picLocks noChangeAspect="1"/>
          </p:cNvPicPr>
          <p:nvPr/>
        </p:nvPicPr>
        <p:blipFill>
          <a:blip r:embed="rId3"/>
          <a:stretch>
            <a:fillRect/>
          </a:stretch>
        </p:blipFill>
        <p:spPr>
          <a:xfrm>
            <a:off x="2606091" y="1289170"/>
            <a:ext cx="2268959" cy="4279663"/>
          </a:xfrm>
          <a:prstGeom prst="rect">
            <a:avLst/>
          </a:prstGeom>
        </p:spPr>
      </p:pic>
      <p:pic>
        <p:nvPicPr>
          <p:cNvPr id="8" name="Picture 7" descr="Graphical user interface, application, Teams&#10;&#10;Description automatically generated">
            <a:extLst>
              <a:ext uri="{FF2B5EF4-FFF2-40B4-BE49-F238E27FC236}">
                <a16:creationId xmlns:a16="http://schemas.microsoft.com/office/drawing/2014/main" id="{607702B9-5D24-CE4E-A97C-740D9370BC4A}"/>
              </a:ext>
            </a:extLst>
          </p:cNvPr>
          <p:cNvPicPr>
            <a:picLocks noChangeAspect="1"/>
          </p:cNvPicPr>
          <p:nvPr/>
        </p:nvPicPr>
        <p:blipFill>
          <a:blip r:embed="rId4"/>
          <a:stretch>
            <a:fillRect/>
          </a:stretch>
        </p:blipFill>
        <p:spPr>
          <a:xfrm>
            <a:off x="319614" y="1289170"/>
            <a:ext cx="2286477" cy="4279663"/>
          </a:xfrm>
          <a:prstGeom prst="rect">
            <a:avLst/>
          </a:prstGeom>
        </p:spPr>
      </p:pic>
      <p:pic>
        <p:nvPicPr>
          <p:cNvPr id="10" name="Picture 9">
            <a:extLst>
              <a:ext uri="{FF2B5EF4-FFF2-40B4-BE49-F238E27FC236}">
                <a16:creationId xmlns:a16="http://schemas.microsoft.com/office/drawing/2014/main" id="{B2DDB716-FBB6-BF4A-B1F7-0E6EF81D1D1D}"/>
              </a:ext>
            </a:extLst>
          </p:cNvPr>
          <p:cNvPicPr>
            <a:picLocks noChangeAspect="1"/>
          </p:cNvPicPr>
          <p:nvPr/>
        </p:nvPicPr>
        <p:blipFill rotWithShape="1">
          <a:blip r:embed="rId5"/>
          <a:srcRect r="9119"/>
          <a:stretch/>
        </p:blipFill>
        <p:spPr>
          <a:xfrm>
            <a:off x="4875050" y="1289170"/>
            <a:ext cx="2181725" cy="4279662"/>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5E0F41EA-3EA5-234A-AD00-CF5CE1FE89DE}"/>
              </a:ext>
            </a:extLst>
          </p:cNvPr>
          <p:cNvPicPr>
            <a:picLocks noChangeAspect="1"/>
          </p:cNvPicPr>
          <p:nvPr/>
        </p:nvPicPr>
        <p:blipFill>
          <a:blip r:embed="rId6"/>
          <a:stretch>
            <a:fillRect/>
          </a:stretch>
        </p:blipFill>
        <p:spPr>
          <a:xfrm>
            <a:off x="7050173" y="1289169"/>
            <a:ext cx="2346151" cy="4279662"/>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2359B66E-9F92-FC40-8274-EA89A4BEFB28}"/>
              </a:ext>
            </a:extLst>
          </p:cNvPr>
          <p:cNvPicPr>
            <a:picLocks noChangeAspect="1"/>
          </p:cNvPicPr>
          <p:nvPr/>
        </p:nvPicPr>
        <p:blipFill>
          <a:blip r:embed="rId7"/>
          <a:stretch>
            <a:fillRect/>
          </a:stretch>
        </p:blipFill>
        <p:spPr>
          <a:xfrm>
            <a:off x="9381301" y="1289169"/>
            <a:ext cx="2190146" cy="4279662"/>
          </a:xfrm>
          <a:prstGeom prst="rect">
            <a:avLst/>
          </a:prstGeom>
        </p:spPr>
      </p:pic>
    </p:spTree>
    <p:extLst>
      <p:ext uri="{BB962C8B-B14F-4D97-AF65-F5344CB8AC3E}">
        <p14:creationId xmlns:p14="http://schemas.microsoft.com/office/powerpoint/2010/main" val="2209976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text, application&#10;&#10;Description automatically generated">
            <a:extLst>
              <a:ext uri="{FF2B5EF4-FFF2-40B4-BE49-F238E27FC236}">
                <a16:creationId xmlns:a16="http://schemas.microsoft.com/office/drawing/2014/main" id="{C79D2C79-5733-A642-895A-2F453F13DA21}"/>
              </a:ext>
            </a:extLst>
          </p:cNvPr>
          <p:cNvPicPr>
            <a:picLocks noChangeAspect="1"/>
          </p:cNvPicPr>
          <p:nvPr/>
        </p:nvPicPr>
        <p:blipFill>
          <a:blip r:embed="rId3"/>
          <a:stretch>
            <a:fillRect/>
          </a:stretch>
        </p:blipFill>
        <p:spPr>
          <a:xfrm>
            <a:off x="0" y="1289169"/>
            <a:ext cx="2411844" cy="4279662"/>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8390F7E0-FD16-1F47-8884-B697CDA39A68}"/>
              </a:ext>
            </a:extLst>
          </p:cNvPr>
          <p:cNvPicPr>
            <a:picLocks noChangeAspect="1"/>
          </p:cNvPicPr>
          <p:nvPr/>
        </p:nvPicPr>
        <p:blipFill>
          <a:blip r:embed="rId4"/>
          <a:stretch>
            <a:fillRect/>
          </a:stretch>
        </p:blipFill>
        <p:spPr>
          <a:xfrm>
            <a:off x="2411844" y="1289170"/>
            <a:ext cx="2504575" cy="4279662"/>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7AC5BA3D-D74C-2044-AE21-9C47F965CDF8}"/>
              </a:ext>
            </a:extLst>
          </p:cNvPr>
          <p:cNvPicPr>
            <a:picLocks noChangeAspect="1"/>
          </p:cNvPicPr>
          <p:nvPr/>
        </p:nvPicPr>
        <p:blipFill>
          <a:blip r:embed="rId5"/>
          <a:stretch>
            <a:fillRect/>
          </a:stretch>
        </p:blipFill>
        <p:spPr>
          <a:xfrm>
            <a:off x="4916419" y="1289168"/>
            <a:ext cx="2445521" cy="4279662"/>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EA360F65-634B-EA45-A303-BEE08D194085}"/>
              </a:ext>
            </a:extLst>
          </p:cNvPr>
          <p:cNvPicPr>
            <a:picLocks noChangeAspect="1"/>
          </p:cNvPicPr>
          <p:nvPr/>
        </p:nvPicPr>
        <p:blipFill>
          <a:blip r:embed="rId6"/>
          <a:stretch>
            <a:fillRect/>
          </a:stretch>
        </p:blipFill>
        <p:spPr>
          <a:xfrm>
            <a:off x="7361941" y="1289168"/>
            <a:ext cx="2200969" cy="4279662"/>
          </a:xfrm>
          <a:prstGeom prst="rect">
            <a:avLst/>
          </a:prstGeom>
        </p:spPr>
      </p:pic>
      <p:pic>
        <p:nvPicPr>
          <p:cNvPr id="13" name="Picture 12" descr="Graphical user interface, text, application&#10;&#10;Description automatically generated">
            <a:extLst>
              <a:ext uri="{FF2B5EF4-FFF2-40B4-BE49-F238E27FC236}">
                <a16:creationId xmlns:a16="http://schemas.microsoft.com/office/drawing/2014/main" id="{9976731D-7809-0548-9960-32D42A253B9E}"/>
              </a:ext>
            </a:extLst>
          </p:cNvPr>
          <p:cNvPicPr>
            <a:picLocks noChangeAspect="1"/>
          </p:cNvPicPr>
          <p:nvPr/>
        </p:nvPicPr>
        <p:blipFill>
          <a:blip r:embed="rId7"/>
          <a:stretch>
            <a:fillRect/>
          </a:stretch>
        </p:blipFill>
        <p:spPr>
          <a:xfrm>
            <a:off x="9562910" y="1289168"/>
            <a:ext cx="2283685" cy="4279662"/>
          </a:xfrm>
          <a:prstGeom prst="rect">
            <a:avLst/>
          </a:prstGeom>
        </p:spPr>
      </p:pic>
    </p:spTree>
    <p:extLst>
      <p:ext uri="{BB962C8B-B14F-4D97-AF65-F5344CB8AC3E}">
        <p14:creationId xmlns:p14="http://schemas.microsoft.com/office/powerpoint/2010/main" val="1751850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E20F936-3B33-5745-8107-FBE1BB4992BB}"/>
              </a:ext>
            </a:extLst>
          </p:cNvPr>
          <p:cNvPicPr>
            <a:picLocks noChangeAspect="1"/>
          </p:cNvPicPr>
          <p:nvPr/>
        </p:nvPicPr>
        <p:blipFill>
          <a:blip r:embed="rId3"/>
          <a:stretch>
            <a:fillRect/>
          </a:stretch>
        </p:blipFill>
        <p:spPr>
          <a:xfrm>
            <a:off x="2260116" y="1318196"/>
            <a:ext cx="2548288" cy="4279662"/>
          </a:xfrm>
          <a:prstGeom prst="rect">
            <a:avLst/>
          </a:prstGeom>
        </p:spPr>
      </p:pic>
      <p:pic>
        <p:nvPicPr>
          <p:cNvPr id="4" name="Picture 3" descr="Graphical user interface, application, Teams&#10;&#10;Description automatically generated">
            <a:extLst>
              <a:ext uri="{FF2B5EF4-FFF2-40B4-BE49-F238E27FC236}">
                <a16:creationId xmlns:a16="http://schemas.microsoft.com/office/drawing/2014/main" id="{7D06036D-1A80-9645-B77C-E139D9F468B8}"/>
              </a:ext>
            </a:extLst>
          </p:cNvPr>
          <p:cNvPicPr>
            <a:picLocks noChangeAspect="1"/>
          </p:cNvPicPr>
          <p:nvPr/>
        </p:nvPicPr>
        <p:blipFill>
          <a:blip r:embed="rId4"/>
          <a:stretch>
            <a:fillRect/>
          </a:stretch>
        </p:blipFill>
        <p:spPr>
          <a:xfrm>
            <a:off x="4808403" y="1318195"/>
            <a:ext cx="2308132" cy="4279661"/>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D246FE13-C8C2-954B-AB61-7C20A4C89C63}"/>
              </a:ext>
            </a:extLst>
          </p:cNvPr>
          <p:cNvPicPr>
            <a:picLocks noChangeAspect="1"/>
          </p:cNvPicPr>
          <p:nvPr/>
        </p:nvPicPr>
        <p:blipFill>
          <a:blip r:embed="rId5"/>
          <a:stretch>
            <a:fillRect/>
          </a:stretch>
        </p:blipFill>
        <p:spPr>
          <a:xfrm>
            <a:off x="7115985" y="1318195"/>
            <a:ext cx="2341024" cy="4281769"/>
          </a:xfrm>
          <a:prstGeom prst="rect">
            <a:avLst/>
          </a:prstGeom>
        </p:spPr>
      </p:pic>
    </p:spTree>
    <p:extLst>
      <p:ext uri="{BB962C8B-B14F-4D97-AF65-F5344CB8AC3E}">
        <p14:creationId xmlns:p14="http://schemas.microsoft.com/office/powerpoint/2010/main" val="2939496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F96A91-D875-0449-B737-434A998EBFFC}"/>
              </a:ext>
            </a:extLst>
          </p:cNvPr>
          <p:cNvSpPr/>
          <p:nvPr/>
        </p:nvSpPr>
        <p:spPr>
          <a:xfrm>
            <a:off x="-7852" y="-7"/>
            <a:ext cx="3096651" cy="383059"/>
          </a:xfrm>
          <a:prstGeom prst="rect">
            <a:avLst/>
          </a:prstGeom>
          <a:solidFill>
            <a:srgbClr val="6472F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PRIMARY TASK CARD</a:t>
            </a:r>
          </a:p>
        </p:txBody>
      </p:sp>
      <p:sp>
        <p:nvSpPr>
          <p:cNvPr id="4" name="TextBox 3">
            <a:extLst>
              <a:ext uri="{FF2B5EF4-FFF2-40B4-BE49-F238E27FC236}">
                <a16:creationId xmlns:a16="http://schemas.microsoft.com/office/drawing/2014/main" id="{2E9BCE87-FE43-8949-A493-0A0871C839FA}"/>
              </a:ext>
            </a:extLst>
          </p:cNvPr>
          <p:cNvSpPr txBox="1"/>
          <p:nvPr/>
        </p:nvSpPr>
        <p:spPr>
          <a:xfrm>
            <a:off x="352538" y="539826"/>
            <a:ext cx="2736261" cy="5909310"/>
          </a:xfrm>
          <a:prstGeom prst="rect">
            <a:avLst/>
          </a:prstGeom>
          <a:noFill/>
        </p:spPr>
        <p:txBody>
          <a:bodyPr wrap="square" rtlCol="0">
            <a:spAutoFit/>
          </a:bodyPr>
          <a:lstStyle/>
          <a:p>
            <a:pPr marL="342900" indent="-342900">
              <a:buFont typeface="+mj-lt"/>
              <a:buAutoNum type="arabicPeriod"/>
            </a:pPr>
            <a:r>
              <a:rPr lang="en-US" sz="1400" dirty="0"/>
              <a:t>First person “I”</a:t>
            </a:r>
          </a:p>
          <a:p>
            <a:pPr marL="342900" indent="-342900">
              <a:buFont typeface="+mj-lt"/>
              <a:buAutoNum type="arabicPeriod"/>
            </a:pPr>
            <a:endParaRPr lang="en-US" sz="1400" dirty="0"/>
          </a:p>
          <a:p>
            <a:pPr marL="342900" indent="-342900">
              <a:buFont typeface="+mj-lt"/>
              <a:buAutoNum type="arabicPeriod"/>
            </a:pPr>
            <a:r>
              <a:rPr lang="en-US" sz="1400" dirty="0"/>
              <a:t>Scenario: </a:t>
            </a:r>
          </a:p>
          <a:p>
            <a:pPr marL="342900" indent="-342900">
              <a:buFont typeface="+mj-lt"/>
              <a:buAutoNum type="arabicPeriod"/>
            </a:pPr>
            <a:endParaRPr lang="en-US" sz="1400" dirty="0"/>
          </a:p>
          <a:p>
            <a:pPr marL="800100" lvl="1" indent="-342900">
              <a:buFont typeface="+mj-lt"/>
              <a:buAutoNum type="alphaLcPeriod"/>
            </a:pPr>
            <a:r>
              <a:rPr lang="en-US" sz="1400" dirty="0">
                <a:solidFill>
                  <a:srgbClr val="FF0000"/>
                </a:solidFill>
              </a:rPr>
              <a:t>User context (what where they just doing?)</a:t>
            </a:r>
          </a:p>
          <a:p>
            <a:pPr marL="800100" lvl="1" indent="-342900">
              <a:buFont typeface="+mj-lt"/>
              <a:buAutoNum type="alphaLcPeriod"/>
            </a:pPr>
            <a:endParaRPr lang="en-US" sz="1400" dirty="0"/>
          </a:p>
          <a:p>
            <a:pPr marL="800100" lvl="1" indent="-342900">
              <a:buFont typeface="+mj-lt"/>
              <a:buAutoNum type="alphaLcPeriod"/>
            </a:pPr>
            <a:r>
              <a:rPr lang="en-US" sz="1400" dirty="0">
                <a:solidFill>
                  <a:schemeClr val="accent2"/>
                </a:solidFill>
              </a:rPr>
              <a:t>Intent/Motivation</a:t>
            </a:r>
          </a:p>
          <a:p>
            <a:pPr marL="800100" lvl="1" indent="-342900">
              <a:buFont typeface="+mj-lt"/>
              <a:buAutoNum type="alphaLcPeriod"/>
            </a:pPr>
            <a:endParaRPr lang="en-US" sz="1400" dirty="0"/>
          </a:p>
          <a:p>
            <a:pPr marL="800100" lvl="1" indent="-342900">
              <a:buFont typeface="+mj-lt"/>
              <a:buAutoNum type="alphaLcPeriod"/>
            </a:pPr>
            <a:r>
              <a:rPr lang="en-US" sz="1400" dirty="0">
                <a:solidFill>
                  <a:schemeClr val="accent4"/>
                </a:solidFill>
              </a:rPr>
              <a:t>Game mechanics- A.K.A - Real World Constraints</a:t>
            </a:r>
          </a:p>
          <a:p>
            <a:pPr marL="800100" lvl="1" indent="-342900">
              <a:buFont typeface="+mj-lt"/>
              <a:buAutoNum type="alphaLcPeriod"/>
            </a:pPr>
            <a:endParaRPr lang="en-US" sz="1400" dirty="0"/>
          </a:p>
          <a:p>
            <a:pPr marL="800100" lvl="1" indent="-342900">
              <a:buFont typeface="+mj-lt"/>
              <a:buAutoNum type="alphaLcPeriod"/>
            </a:pPr>
            <a:r>
              <a:rPr lang="en-US" sz="1400" dirty="0">
                <a:solidFill>
                  <a:srgbClr val="00B050"/>
                </a:solidFill>
              </a:rPr>
              <a:t>Multi-player dynamics (family/friends)</a:t>
            </a:r>
          </a:p>
          <a:p>
            <a:pPr marL="342900" indent="-342900">
              <a:buFont typeface="+mj-lt"/>
              <a:buAutoNum type="arabicPeriod"/>
            </a:pPr>
            <a:endParaRPr lang="en-US" sz="1400" dirty="0"/>
          </a:p>
          <a:p>
            <a:pPr marL="342900" indent="-342900">
              <a:buFont typeface="+mj-lt"/>
              <a:buAutoNum type="arabicPeriod"/>
            </a:pPr>
            <a:r>
              <a:rPr lang="en-US" sz="1400" dirty="0"/>
              <a:t>Task Goal (stopping point, how the user thinks their successful)</a:t>
            </a:r>
          </a:p>
          <a:p>
            <a:pPr marL="1257300" lvl="2" indent="-342900">
              <a:buFont typeface="+mj-lt"/>
              <a:buAutoNum type="alphaLcPeriod"/>
            </a:pPr>
            <a:r>
              <a:rPr lang="en-US" sz="1400" dirty="0">
                <a:solidFill>
                  <a:srgbClr val="7030A0"/>
                </a:solidFill>
              </a:rPr>
              <a:t>“SHOW”</a:t>
            </a:r>
          </a:p>
          <a:p>
            <a:pPr marL="1257300" lvl="2" indent="-342900">
              <a:buFont typeface="+mj-lt"/>
              <a:buAutoNum type="alphaLcPeriod"/>
            </a:pPr>
            <a:r>
              <a:rPr lang="en-US" sz="1400" dirty="0">
                <a:solidFill>
                  <a:srgbClr val="00B0F0"/>
                </a:solidFill>
              </a:rPr>
              <a:t>When to “move on” </a:t>
            </a:r>
          </a:p>
          <a:p>
            <a:endParaRPr lang="en-US" sz="1400" dirty="0"/>
          </a:p>
          <a:p>
            <a:r>
              <a:rPr lang="en-US" sz="1400" b="1" dirty="0"/>
              <a:t>4. Rorschach test Blue + Purple</a:t>
            </a:r>
            <a:endParaRPr lang="en-US" sz="1400" i="1"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endParaRPr lang="en-US" sz="1400" dirty="0"/>
          </a:p>
        </p:txBody>
      </p:sp>
      <p:sp>
        <p:nvSpPr>
          <p:cNvPr id="7" name="Pentagon 6">
            <a:extLst>
              <a:ext uri="{FF2B5EF4-FFF2-40B4-BE49-F238E27FC236}">
                <a16:creationId xmlns:a16="http://schemas.microsoft.com/office/drawing/2014/main" id="{6682FFAD-551B-724E-B80E-6A1021520FF2}"/>
              </a:ext>
            </a:extLst>
          </p:cNvPr>
          <p:cNvSpPr/>
          <p:nvPr/>
        </p:nvSpPr>
        <p:spPr>
          <a:xfrm>
            <a:off x="3716686" y="1240200"/>
            <a:ext cx="221386" cy="143219"/>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a:extLst>
              <a:ext uri="{FF2B5EF4-FFF2-40B4-BE49-F238E27FC236}">
                <a16:creationId xmlns:a16="http://schemas.microsoft.com/office/drawing/2014/main" id="{A4FBBF70-79E9-424D-B767-422127E39266}"/>
              </a:ext>
            </a:extLst>
          </p:cNvPr>
          <p:cNvSpPr/>
          <p:nvPr/>
        </p:nvSpPr>
        <p:spPr>
          <a:xfrm>
            <a:off x="3713079" y="1938520"/>
            <a:ext cx="221386" cy="14321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entagon 8">
            <a:extLst>
              <a:ext uri="{FF2B5EF4-FFF2-40B4-BE49-F238E27FC236}">
                <a16:creationId xmlns:a16="http://schemas.microsoft.com/office/drawing/2014/main" id="{7892C20D-919C-DA4F-9298-71EBD61FE92F}"/>
              </a:ext>
            </a:extLst>
          </p:cNvPr>
          <p:cNvSpPr/>
          <p:nvPr/>
        </p:nvSpPr>
        <p:spPr>
          <a:xfrm>
            <a:off x="3713330" y="3103981"/>
            <a:ext cx="221386" cy="14321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entagon 9">
            <a:extLst>
              <a:ext uri="{FF2B5EF4-FFF2-40B4-BE49-F238E27FC236}">
                <a16:creationId xmlns:a16="http://schemas.microsoft.com/office/drawing/2014/main" id="{479F2B8C-C284-484F-A66B-5AE7C6C2608E}"/>
              </a:ext>
            </a:extLst>
          </p:cNvPr>
          <p:cNvSpPr/>
          <p:nvPr/>
        </p:nvSpPr>
        <p:spPr>
          <a:xfrm>
            <a:off x="3750964" y="4750288"/>
            <a:ext cx="221386" cy="143219"/>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entagon 10">
            <a:extLst>
              <a:ext uri="{FF2B5EF4-FFF2-40B4-BE49-F238E27FC236}">
                <a16:creationId xmlns:a16="http://schemas.microsoft.com/office/drawing/2014/main" id="{582B49DF-F465-F843-A093-72CFBD2F352F}"/>
              </a:ext>
            </a:extLst>
          </p:cNvPr>
          <p:cNvSpPr/>
          <p:nvPr/>
        </p:nvSpPr>
        <p:spPr>
          <a:xfrm>
            <a:off x="3728036" y="5655283"/>
            <a:ext cx="221386" cy="143219"/>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2" name="Pentagon 11">
            <a:extLst>
              <a:ext uri="{FF2B5EF4-FFF2-40B4-BE49-F238E27FC236}">
                <a16:creationId xmlns:a16="http://schemas.microsoft.com/office/drawing/2014/main" id="{33B703CE-3956-E842-A374-FC556F0EBCB9}"/>
              </a:ext>
            </a:extLst>
          </p:cNvPr>
          <p:cNvSpPr/>
          <p:nvPr/>
        </p:nvSpPr>
        <p:spPr>
          <a:xfrm>
            <a:off x="3717485" y="6169387"/>
            <a:ext cx="221386" cy="143219"/>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3" name="Rectangle 12">
            <a:extLst>
              <a:ext uri="{FF2B5EF4-FFF2-40B4-BE49-F238E27FC236}">
                <a16:creationId xmlns:a16="http://schemas.microsoft.com/office/drawing/2014/main" id="{F26B4D32-F967-EA4E-8458-F8B6A2B8FFB0}"/>
              </a:ext>
            </a:extLst>
          </p:cNvPr>
          <p:cNvSpPr/>
          <p:nvPr/>
        </p:nvSpPr>
        <p:spPr>
          <a:xfrm>
            <a:off x="3415229" y="409460"/>
            <a:ext cx="2465618" cy="143219"/>
          </a:xfrm>
          <a:prstGeom prst="rect">
            <a:avLst/>
          </a:prstGeom>
          <a:solidFill>
            <a:srgbClr val="0432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dirty="0"/>
              <a:t>CHECKOUT TASK </a:t>
            </a:r>
          </a:p>
        </p:txBody>
      </p:sp>
      <p:pic>
        <p:nvPicPr>
          <p:cNvPr id="16" name="Picture 15" descr="Text, application, letter&#10;&#10;Description automatically generated">
            <a:extLst>
              <a:ext uri="{FF2B5EF4-FFF2-40B4-BE49-F238E27FC236}">
                <a16:creationId xmlns:a16="http://schemas.microsoft.com/office/drawing/2014/main" id="{431C9244-74F9-7C43-A43E-754F07A91837}"/>
              </a:ext>
            </a:extLst>
          </p:cNvPr>
          <p:cNvPicPr>
            <a:picLocks noChangeAspect="1"/>
          </p:cNvPicPr>
          <p:nvPr/>
        </p:nvPicPr>
        <p:blipFill>
          <a:blip r:embed="rId3"/>
          <a:stretch>
            <a:fillRect/>
          </a:stretch>
        </p:blipFill>
        <p:spPr>
          <a:xfrm>
            <a:off x="3963045" y="715267"/>
            <a:ext cx="6346834" cy="5733273"/>
          </a:xfrm>
          <a:prstGeom prst="rect">
            <a:avLst/>
          </a:prstGeom>
        </p:spPr>
      </p:pic>
    </p:spTree>
    <p:extLst>
      <p:ext uri="{BB962C8B-B14F-4D97-AF65-F5344CB8AC3E}">
        <p14:creationId xmlns:p14="http://schemas.microsoft.com/office/powerpoint/2010/main" val="1834201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11B45C-8C84-E649-87B0-F921438652B3}"/>
              </a:ext>
            </a:extLst>
          </p:cNvPr>
          <p:cNvSpPr/>
          <p:nvPr/>
        </p:nvSpPr>
        <p:spPr>
          <a:xfrm>
            <a:off x="-7851" y="-7"/>
            <a:ext cx="2410214" cy="383059"/>
          </a:xfrm>
          <a:prstGeom prst="rect">
            <a:avLst/>
          </a:prstGeom>
          <a:solidFill>
            <a:srgbClr val="6472F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TEST PLAN</a:t>
            </a:r>
          </a:p>
        </p:txBody>
      </p:sp>
      <p:sp>
        <p:nvSpPr>
          <p:cNvPr id="3" name="Rectangle 2">
            <a:extLst>
              <a:ext uri="{FF2B5EF4-FFF2-40B4-BE49-F238E27FC236}">
                <a16:creationId xmlns:a16="http://schemas.microsoft.com/office/drawing/2014/main" id="{F53F2BC3-07CC-524C-89B6-077FF57F7558}"/>
              </a:ext>
            </a:extLst>
          </p:cNvPr>
          <p:cNvSpPr/>
          <p:nvPr/>
        </p:nvSpPr>
        <p:spPr>
          <a:xfrm>
            <a:off x="477562" y="1005981"/>
            <a:ext cx="155172" cy="4747598"/>
          </a:xfrm>
          <a:prstGeom prst="rect">
            <a:avLst/>
          </a:prstGeom>
          <a:solidFill>
            <a:srgbClr val="6472F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E90D484-B559-D345-86B1-EBCCB911A98D}"/>
              </a:ext>
            </a:extLst>
          </p:cNvPr>
          <p:cNvSpPr txBox="1"/>
          <p:nvPr/>
        </p:nvSpPr>
        <p:spPr>
          <a:xfrm>
            <a:off x="769421" y="597109"/>
            <a:ext cx="844826" cy="400110"/>
          </a:xfrm>
          <a:prstGeom prst="rect">
            <a:avLst/>
          </a:prstGeom>
          <a:noFill/>
        </p:spPr>
        <p:txBody>
          <a:bodyPr wrap="square" rtlCol="0">
            <a:spAutoFit/>
          </a:bodyPr>
          <a:lstStyle/>
          <a:p>
            <a:r>
              <a:rPr lang="en-US" sz="1000" dirty="0"/>
              <a:t>INCOME SEGMENTS</a:t>
            </a:r>
          </a:p>
        </p:txBody>
      </p:sp>
      <p:pic>
        <p:nvPicPr>
          <p:cNvPr id="10" name="Graphic 9" descr="Users outline">
            <a:extLst>
              <a:ext uri="{FF2B5EF4-FFF2-40B4-BE49-F238E27FC236}">
                <a16:creationId xmlns:a16="http://schemas.microsoft.com/office/drawing/2014/main" id="{9616B763-4B0D-EB46-AC64-D0FEE90D6C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0156" y="1486689"/>
            <a:ext cx="753972" cy="753972"/>
          </a:xfrm>
          <a:prstGeom prst="rect">
            <a:avLst/>
          </a:prstGeom>
        </p:spPr>
      </p:pic>
      <p:pic>
        <p:nvPicPr>
          <p:cNvPr id="12" name="Graphic 11" descr="Users outline">
            <a:extLst>
              <a:ext uri="{FF2B5EF4-FFF2-40B4-BE49-F238E27FC236}">
                <a16:creationId xmlns:a16="http://schemas.microsoft.com/office/drawing/2014/main" id="{86D1839F-7005-2C4C-B242-B985444752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507" y="2905442"/>
            <a:ext cx="753972" cy="753972"/>
          </a:xfrm>
          <a:prstGeom prst="rect">
            <a:avLst/>
          </a:prstGeom>
        </p:spPr>
      </p:pic>
      <p:pic>
        <p:nvPicPr>
          <p:cNvPr id="13" name="Graphic 12" descr="Users outline">
            <a:extLst>
              <a:ext uri="{FF2B5EF4-FFF2-40B4-BE49-F238E27FC236}">
                <a16:creationId xmlns:a16="http://schemas.microsoft.com/office/drawing/2014/main" id="{AF5F91BB-C509-FB47-AEDF-A3B9412F4B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0156" y="4324195"/>
            <a:ext cx="753972" cy="753972"/>
          </a:xfrm>
          <a:prstGeom prst="rect">
            <a:avLst/>
          </a:prstGeom>
        </p:spPr>
      </p:pic>
      <p:sp>
        <p:nvSpPr>
          <p:cNvPr id="21" name="TextBox 20">
            <a:extLst>
              <a:ext uri="{FF2B5EF4-FFF2-40B4-BE49-F238E27FC236}">
                <a16:creationId xmlns:a16="http://schemas.microsoft.com/office/drawing/2014/main" id="{7C5E5A4C-3493-F449-9652-D0259A2832E2}"/>
              </a:ext>
            </a:extLst>
          </p:cNvPr>
          <p:cNvSpPr txBox="1"/>
          <p:nvPr/>
        </p:nvSpPr>
        <p:spPr>
          <a:xfrm>
            <a:off x="831329" y="2217169"/>
            <a:ext cx="844826" cy="246221"/>
          </a:xfrm>
          <a:prstGeom prst="rect">
            <a:avLst/>
          </a:prstGeom>
          <a:noFill/>
        </p:spPr>
        <p:txBody>
          <a:bodyPr wrap="square" rtlCol="0">
            <a:spAutoFit/>
          </a:bodyPr>
          <a:lstStyle/>
          <a:p>
            <a:r>
              <a:rPr lang="en-US" sz="1000" dirty="0"/>
              <a:t>&gt; $40K</a:t>
            </a:r>
          </a:p>
        </p:txBody>
      </p:sp>
      <p:sp>
        <p:nvSpPr>
          <p:cNvPr id="22" name="TextBox 21">
            <a:extLst>
              <a:ext uri="{FF2B5EF4-FFF2-40B4-BE49-F238E27FC236}">
                <a16:creationId xmlns:a16="http://schemas.microsoft.com/office/drawing/2014/main" id="{96B9D892-A2FA-0640-91D9-450F9AE35739}"/>
              </a:ext>
            </a:extLst>
          </p:cNvPr>
          <p:cNvSpPr txBox="1"/>
          <p:nvPr/>
        </p:nvSpPr>
        <p:spPr>
          <a:xfrm>
            <a:off x="895080" y="3728309"/>
            <a:ext cx="844826" cy="246221"/>
          </a:xfrm>
          <a:prstGeom prst="rect">
            <a:avLst/>
          </a:prstGeom>
          <a:noFill/>
        </p:spPr>
        <p:txBody>
          <a:bodyPr wrap="square" rtlCol="0">
            <a:spAutoFit/>
          </a:bodyPr>
          <a:lstStyle/>
          <a:p>
            <a:r>
              <a:rPr lang="en-US" sz="1000" dirty="0"/>
              <a:t>$40-80K</a:t>
            </a:r>
          </a:p>
        </p:txBody>
      </p:sp>
      <p:sp>
        <p:nvSpPr>
          <p:cNvPr id="23" name="TextBox 22">
            <a:extLst>
              <a:ext uri="{FF2B5EF4-FFF2-40B4-BE49-F238E27FC236}">
                <a16:creationId xmlns:a16="http://schemas.microsoft.com/office/drawing/2014/main" id="{02D516CA-9A34-5143-A61B-6821E87FA97E}"/>
              </a:ext>
            </a:extLst>
          </p:cNvPr>
          <p:cNvSpPr txBox="1"/>
          <p:nvPr/>
        </p:nvSpPr>
        <p:spPr>
          <a:xfrm>
            <a:off x="1856697" y="569365"/>
            <a:ext cx="973066" cy="707886"/>
          </a:xfrm>
          <a:prstGeom prst="rect">
            <a:avLst/>
          </a:prstGeom>
          <a:noFill/>
        </p:spPr>
        <p:txBody>
          <a:bodyPr wrap="square" rtlCol="0">
            <a:spAutoFit/>
          </a:bodyPr>
          <a:lstStyle/>
          <a:p>
            <a:r>
              <a:rPr lang="en-US" sz="1000" dirty="0"/>
              <a:t>Sports Interested OR</a:t>
            </a:r>
          </a:p>
          <a:p>
            <a:r>
              <a:rPr lang="en-US" sz="1000" dirty="0"/>
              <a:t> Loose Sports Interest</a:t>
            </a:r>
          </a:p>
        </p:txBody>
      </p:sp>
      <p:sp>
        <p:nvSpPr>
          <p:cNvPr id="24" name="TextBox 23">
            <a:extLst>
              <a:ext uri="{FF2B5EF4-FFF2-40B4-BE49-F238E27FC236}">
                <a16:creationId xmlns:a16="http://schemas.microsoft.com/office/drawing/2014/main" id="{1F15F223-9ACF-CD44-8099-CE3F6129B9FF}"/>
              </a:ext>
            </a:extLst>
          </p:cNvPr>
          <p:cNvSpPr txBox="1"/>
          <p:nvPr/>
        </p:nvSpPr>
        <p:spPr>
          <a:xfrm>
            <a:off x="773529" y="5171830"/>
            <a:ext cx="914400" cy="246221"/>
          </a:xfrm>
          <a:prstGeom prst="rect">
            <a:avLst/>
          </a:prstGeom>
          <a:noFill/>
        </p:spPr>
        <p:txBody>
          <a:bodyPr wrap="square" rtlCol="0">
            <a:spAutoFit/>
          </a:bodyPr>
          <a:lstStyle/>
          <a:p>
            <a:r>
              <a:rPr lang="en-US" sz="1000" dirty="0"/>
              <a:t>$80K- $150K+</a:t>
            </a:r>
          </a:p>
        </p:txBody>
      </p:sp>
      <p:pic>
        <p:nvPicPr>
          <p:cNvPr id="33" name="Picture 32" descr="Shape&#10;&#10;Description automatically generated">
            <a:extLst>
              <a:ext uri="{FF2B5EF4-FFF2-40B4-BE49-F238E27FC236}">
                <a16:creationId xmlns:a16="http://schemas.microsoft.com/office/drawing/2014/main" id="{3BF16355-A6EC-AD48-AC4D-15712F19C110}"/>
              </a:ext>
            </a:extLst>
          </p:cNvPr>
          <p:cNvPicPr>
            <a:picLocks noChangeAspect="1"/>
          </p:cNvPicPr>
          <p:nvPr/>
        </p:nvPicPr>
        <p:blipFill>
          <a:blip r:embed="rId5"/>
          <a:stretch>
            <a:fillRect/>
          </a:stretch>
        </p:blipFill>
        <p:spPr>
          <a:xfrm flipH="1">
            <a:off x="2002252" y="1463565"/>
            <a:ext cx="400110" cy="400110"/>
          </a:xfrm>
          <a:prstGeom prst="rect">
            <a:avLst/>
          </a:prstGeom>
        </p:spPr>
      </p:pic>
      <p:pic>
        <p:nvPicPr>
          <p:cNvPr id="36" name="Picture 35" descr="Shape&#10;&#10;Description automatically generated">
            <a:extLst>
              <a:ext uri="{FF2B5EF4-FFF2-40B4-BE49-F238E27FC236}">
                <a16:creationId xmlns:a16="http://schemas.microsoft.com/office/drawing/2014/main" id="{E45BA119-0C1E-2242-9AC6-60AC4E19E14D}"/>
              </a:ext>
            </a:extLst>
          </p:cNvPr>
          <p:cNvPicPr>
            <a:picLocks noChangeAspect="1"/>
          </p:cNvPicPr>
          <p:nvPr/>
        </p:nvPicPr>
        <p:blipFill>
          <a:blip r:embed="rId5">
            <a:alphaModFix amt="35000"/>
          </a:blip>
          <a:stretch>
            <a:fillRect/>
          </a:stretch>
        </p:blipFill>
        <p:spPr>
          <a:xfrm flipH="1">
            <a:off x="2002252" y="2174440"/>
            <a:ext cx="400110" cy="400110"/>
          </a:xfrm>
          <a:prstGeom prst="rect">
            <a:avLst/>
          </a:prstGeom>
        </p:spPr>
      </p:pic>
      <p:pic>
        <p:nvPicPr>
          <p:cNvPr id="37" name="Picture 36" descr="Shape&#10;&#10;Description automatically generated">
            <a:extLst>
              <a:ext uri="{FF2B5EF4-FFF2-40B4-BE49-F238E27FC236}">
                <a16:creationId xmlns:a16="http://schemas.microsoft.com/office/drawing/2014/main" id="{E3EC119D-DA04-9040-BCAE-6209007EDB2C}"/>
              </a:ext>
            </a:extLst>
          </p:cNvPr>
          <p:cNvPicPr>
            <a:picLocks noChangeAspect="1"/>
          </p:cNvPicPr>
          <p:nvPr/>
        </p:nvPicPr>
        <p:blipFill>
          <a:blip r:embed="rId5"/>
          <a:stretch>
            <a:fillRect/>
          </a:stretch>
        </p:blipFill>
        <p:spPr>
          <a:xfrm flipH="1">
            <a:off x="2002252" y="2885315"/>
            <a:ext cx="400110" cy="400110"/>
          </a:xfrm>
          <a:prstGeom prst="rect">
            <a:avLst/>
          </a:prstGeom>
        </p:spPr>
      </p:pic>
      <p:pic>
        <p:nvPicPr>
          <p:cNvPr id="38" name="Picture 37" descr="Shape&#10;&#10;Description automatically generated">
            <a:extLst>
              <a:ext uri="{FF2B5EF4-FFF2-40B4-BE49-F238E27FC236}">
                <a16:creationId xmlns:a16="http://schemas.microsoft.com/office/drawing/2014/main" id="{4E15462A-3C00-5D4A-B6C5-47B258F2739D}"/>
              </a:ext>
            </a:extLst>
          </p:cNvPr>
          <p:cNvPicPr>
            <a:picLocks noChangeAspect="1"/>
          </p:cNvPicPr>
          <p:nvPr/>
        </p:nvPicPr>
        <p:blipFill>
          <a:blip r:embed="rId5">
            <a:alphaModFix amt="50000"/>
          </a:blip>
          <a:stretch>
            <a:fillRect/>
          </a:stretch>
        </p:blipFill>
        <p:spPr>
          <a:xfrm flipH="1">
            <a:off x="2002252" y="3596190"/>
            <a:ext cx="400110" cy="400110"/>
          </a:xfrm>
          <a:prstGeom prst="rect">
            <a:avLst/>
          </a:prstGeom>
        </p:spPr>
      </p:pic>
      <p:pic>
        <p:nvPicPr>
          <p:cNvPr id="39" name="Picture 38" descr="Shape&#10;&#10;Description automatically generated">
            <a:extLst>
              <a:ext uri="{FF2B5EF4-FFF2-40B4-BE49-F238E27FC236}">
                <a16:creationId xmlns:a16="http://schemas.microsoft.com/office/drawing/2014/main" id="{B61DB563-8E55-E24B-B966-3A071D5F1D4F}"/>
              </a:ext>
            </a:extLst>
          </p:cNvPr>
          <p:cNvPicPr>
            <a:picLocks noChangeAspect="1"/>
          </p:cNvPicPr>
          <p:nvPr/>
        </p:nvPicPr>
        <p:blipFill>
          <a:blip r:embed="rId5"/>
          <a:stretch>
            <a:fillRect/>
          </a:stretch>
        </p:blipFill>
        <p:spPr>
          <a:xfrm flipH="1">
            <a:off x="2002252" y="4307065"/>
            <a:ext cx="400110" cy="400110"/>
          </a:xfrm>
          <a:prstGeom prst="rect">
            <a:avLst/>
          </a:prstGeom>
        </p:spPr>
      </p:pic>
      <p:pic>
        <p:nvPicPr>
          <p:cNvPr id="40" name="Picture 39" descr="Shape&#10;&#10;Description automatically generated">
            <a:extLst>
              <a:ext uri="{FF2B5EF4-FFF2-40B4-BE49-F238E27FC236}">
                <a16:creationId xmlns:a16="http://schemas.microsoft.com/office/drawing/2014/main" id="{DC8618FA-A87E-3545-A85B-56773855F0B2}"/>
              </a:ext>
            </a:extLst>
          </p:cNvPr>
          <p:cNvPicPr>
            <a:picLocks noChangeAspect="1"/>
          </p:cNvPicPr>
          <p:nvPr/>
        </p:nvPicPr>
        <p:blipFill>
          <a:blip r:embed="rId5">
            <a:alphaModFix amt="50000"/>
          </a:blip>
          <a:stretch>
            <a:fillRect/>
          </a:stretch>
        </p:blipFill>
        <p:spPr>
          <a:xfrm flipH="1">
            <a:off x="2002252" y="5017941"/>
            <a:ext cx="400110" cy="400110"/>
          </a:xfrm>
          <a:prstGeom prst="rect">
            <a:avLst/>
          </a:prstGeom>
        </p:spPr>
      </p:pic>
      <p:sp>
        <p:nvSpPr>
          <p:cNvPr id="41" name="Rectangle 40">
            <a:extLst>
              <a:ext uri="{FF2B5EF4-FFF2-40B4-BE49-F238E27FC236}">
                <a16:creationId xmlns:a16="http://schemas.microsoft.com/office/drawing/2014/main" id="{54C5653B-1B7D-D549-9B52-279CCD0AC808}"/>
              </a:ext>
            </a:extLst>
          </p:cNvPr>
          <p:cNvSpPr/>
          <p:nvPr/>
        </p:nvSpPr>
        <p:spPr>
          <a:xfrm flipH="1">
            <a:off x="1741041" y="1005981"/>
            <a:ext cx="45719" cy="4747598"/>
          </a:xfrm>
          <a:prstGeom prst="rect">
            <a:avLst/>
          </a:prstGeom>
          <a:solidFill>
            <a:srgbClr val="6472F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rgbClr val="6472F6"/>
              </a:solidFill>
            </a:endParaRPr>
          </a:p>
        </p:txBody>
      </p:sp>
      <p:sp>
        <p:nvSpPr>
          <p:cNvPr id="42" name="Rectangle 41">
            <a:extLst>
              <a:ext uri="{FF2B5EF4-FFF2-40B4-BE49-F238E27FC236}">
                <a16:creationId xmlns:a16="http://schemas.microsoft.com/office/drawing/2014/main" id="{9B5F9D20-E256-1E4F-AC6B-3C2775E6C02C}"/>
              </a:ext>
            </a:extLst>
          </p:cNvPr>
          <p:cNvSpPr/>
          <p:nvPr/>
        </p:nvSpPr>
        <p:spPr>
          <a:xfrm>
            <a:off x="2759826" y="1011136"/>
            <a:ext cx="298713" cy="4747598"/>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en-US" dirty="0">
                <a:solidFill>
                  <a:schemeClr val="bg1"/>
                </a:solidFill>
              </a:rPr>
              <a:t>TASK</a:t>
            </a:r>
          </a:p>
        </p:txBody>
      </p:sp>
      <p:pic>
        <p:nvPicPr>
          <p:cNvPr id="35" name="Picture 34" descr="Graphical user interface, application&#10;&#10;Description automatically generated">
            <a:extLst>
              <a:ext uri="{FF2B5EF4-FFF2-40B4-BE49-F238E27FC236}">
                <a16:creationId xmlns:a16="http://schemas.microsoft.com/office/drawing/2014/main" id="{4D8CE6B6-44AD-074D-BAFE-458529530F59}"/>
              </a:ext>
            </a:extLst>
          </p:cNvPr>
          <p:cNvPicPr>
            <a:picLocks noChangeAspect="1"/>
          </p:cNvPicPr>
          <p:nvPr/>
        </p:nvPicPr>
        <p:blipFill>
          <a:blip r:embed="rId6"/>
          <a:stretch>
            <a:fillRect/>
          </a:stretch>
        </p:blipFill>
        <p:spPr>
          <a:xfrm>
            <a:off x="3187227" y="1005981"/>
            <a:ext cx="1294073" cy="2423019"/>
          </a:xfrm>
          <a:prstGeom prst="rect">
            <a:avLst/>
          </a:prstGeom>
        </p:spPr>
      </p:pic>
      <p:sp>
        <p:nvSpPr>
          <p:cNvPr id="54" name="TextBox 53">
            <a:extLst>
              <a:ext uri="{FF2B5EF4-FFF2-40B4-BE49-F238E27FC236}">
                <a16:creationId xmlns:a16="http://schemas.microsoft.com/office/drawing/2014/main" id="{EE9EAAD7-8183-5240-9060-C3682342BF91}"/>
              </a:ext>
            </a:extLst>
          </p:cNvPr>
          <p:cNvSpPr txBox="1"/>
          <p:nvPr/>
        </p:nvSpPr>
        <p:spPr>
          <a:xfrm>
            <a:off x="2971861" y="597109"/>
            <a:ext cx="1811593" cy="246221"/>
          </a:xfrm>
          <a:prstGeom prst="rect">
            <a:avLst/>
          </a:prstGeom>
          <a:noFill/>
        </p:spPr>
        <p:txBody>
          <a:bodyPr wrap="square" rtlCol="0">
            <a:spAutoFit/>
          </a:bodyPr>
          <a:lstStyle/>
          <a:p>
            <a:r>
              <a:rPr lang="en-US" sz="1000" dirty="0"/>
              <a:t>Motivation and Needs Scenario</a:t>
            </a:r>
          </a:p>
        </p:txBody>
      </p:sp>
      <p:pic>
        <p:nvPicPr>
          <p:cNvPr id="55" name="Picture 54" descr="Graphical user interface, text, application&#10;&#10;Description automatically generated">
            <a:extLst>
              <a:ext uri="{FF2B5EF4-FFF2-40B4-BE49-F238E27FC236}">
                <a16:creationId xmlns:a16="http://schemas.microsoft.com/office/drawing/2014/main" id="{32353C17-7700-8040-8272-30277D0DC046}"/>
              </a:ext>
            </a:extLst>
          </p:cNvPr>
          <p:cNvPicPr>
            <a:picLocks noChangeAspect="1"/>
          </p:cNvPicPr>
          <p:nvPr/>
        </p:nvPicPr>
        <p:blipFill>
          <a:blip r:embed="rId7"/>
          <a:stretch>
            <a:fillRect/>
          </a:stretch>
        </p:blipFill>
        <p:spPr>
          <a:xfrm>
            <a:off x="3150796" y="3659414"/>
            <a:ext cx="1301598" cy="2530885"/>
          </a:xfrm>
          <a:prstGeom prst="rect">
            <a:avLst/>
          </a:prstGeom>
        </p:spPr>
      </p:pic>
      <p:sp>
        <p:nvSpPr>
          <p:cNvPr id="56" name="Rectangle 55">
            <a:extLst>
              <a:ext uri="{FF2B5EF4-FFF2-40B4-BE49-F238E27FC236}">
                <a16:creationId xmlns:a16="http://schemas.microsoft.com/office/drawing/2014/main" id="{A6B5D652-D96E-A546-8383-80D8AFA5632F}"/>
              </a:ext>
            </a:extLst>
          </p:cNvPr>
          <p:cNvSpPr/>
          <p:nvPr/>
        </p:nvSpPr>
        <p:spPr>
          <a:xfrm>
            <a:off x="4689407" y="1005981"/>
            <a:ext cx="298713" cy="4747598"/>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en-US" dirty="0">
                <a:solidFill>
                  <a:schemeClr val="bg1"/>
                </a:solidFill>
              </a:rPr>
              <a:t>Measurements</a:t>
            </a:r>
          </a:p>
        </p:txBody>
      </p:sp>
      <p:sp>
        <p:nvSpPr>
          <p:cNvPr id="52" name="TextBox 51">
            <a:extLst>
              <a:ext uri="{FF2B5EF4-FFF2-40B4-BE49-F238E27FC236}">
                <a16:creationId xmlns:a16="http://schemas.microsoft.com/office/drawing/2014/main" id="{888A6078-98CB-094B-95B7-4202B109E007}"/>
              </a:ext>
            </a:extLst>
          </p:cNvPr>
          <p:cNvSpPr txBox="1"/>
          <p:nvPr/>
        </p:nvSpPr>
        <p:spPr>
          <a:xfrm>
            <a:off x="5413225" y="907584"/>
            <a:ext cx="2542693" cy="5262979"/>
          </a:xfrm>
          <a:prstGeom prst="rect">
            <a:avLst/>
          </a:prstGeom>
          <a:noFill/>
        </p:spPr>
        <p:txBody>
          <a:bodyPr wrap="square" rtlCol="0">
            <a:spAutoFit/>
          </a:bodyPr>
          <a:lstStyle/>
          <a:p>
            <a:r>
              <a:rPr lang="en-US" sz="1400" dirty="0">
                <a:latin typeface="+mj-lt"/>
              </a:rPr>
              <a:t>Page Description</a:t>
            </a:r>
          </a:p>
          <a:p>
            <a:endParaRPr lang="en-US" sz="1400" dirty="0">
              <a:latin typeface="+mj-lt"/>
            </a:endParaRPr>
          </a:p>
          <a:p>
            <a:r>
              <a:rPr lang="en-US" sz="1400" dirty="0">
                <a:latin typeface="+mj-lt"/>
              </a:rPr>
              <a:t>Retention</a:t>
            </a:r>
          </a:p>
          <a:p>
            <a:pPr marL="285750" indent="-285750">
              <a:buFont typeface="Courier New" panose="02070309020205020404" pitchFamily="49" charset="0"/>
              <a:buChar char="o"/>
            </a:pPr>
            <a:r>
              <a:rPr lang="en-US" sz="1400" dirty="0">
                <a:latin typeface="+mj-lt"/>
              </a:rPr>
              <a:t>Info want to store</a:t>
            </a:r>
          </a:p>
          <a:p>
            <a:endParaRPr lang="en-US" sz="1400" dirty="0">
              <a:latin typeface="+mj-lt"/>
            </a:endParaRPr>
          </a:p>
          <a:p>
            <a:r>
              <a:rPr lang="en-US" sz="1400" dirty="0">
                <a:latin typeface="+mj-lt"/>
              </a:rPr>
              <a:t>Blinded Price Comprehension-</a:t>
            </a:r>
          </a:p>
          <a:p>
            <a:pPr marL="285750" indent="-285750">
              <a:buFont typeface="Courier New" panose="02070309020205020404" pitchFamily="49" charset="0"/>
              <a:buChar char="o"/>
            </a:pPr>
            <a:r>
              <a:rPr lang="en-US" sz="1400" dirty="0">
                <a:latin typeface="+mj-lt"/>
              </a:rPr>
              <a:t>Price key words</a:t>
            </a:r>
          </a:p>
          <a:p>
            <a:pPr marL="285750" indent="-285750">
              <a:buFont typeface="Courier New" panose="02070309020205020404" pitchFamily="49" charset="0"/>
              <a:buChar char="o"/>
            </a:pPr>
            <a:r>
              <a:rPr lang="en-US" sz="1400" dirty="0">
                <a:latin typeface="+mj-lt"/>
              </a:rPr>
              <a:t>Price sentiment self rating</a:t>
            </a:r>
          </a:p>
          <a:p>
            <a:endParaRPr lang="en-US" sz="1400" dirty="0">
              <a:latin typeface="+mj-lt"/>
            </a:endParaRPr>
          </a:p>
          <a:p>
            <a:r>
              <a:rPr lang="en-US" sz="1400" dirty="0">
                <a:latin typeface="+mj-lt"/>
              </a:rPr>
              <a:t>Price Comprehension</a:t>
            </a:r>
          </a:p>
          <a:p>
            <a:pPr marL="285750" indent="-285750">
              <a:buFont typeface="Courier New" panose="02070309020205020404" pitchFamily="49" charset="0"/>
              <a:buChar char="o"/>
            </a:pPr>
            <a:r>
              <a:rPr lang="en-US" sz="1400" dirty="0">
                <a:latin typeface="+mj-lt"/>
              </a:rPr>
              <a:t>Price sentiment self rating</a:t>
            </a:r>
          </a:p>
          <a:p>
            <a:endParaRPr lang="en-US" sz="1400" dirty="0">
              <a:latin typeface="+mj-lt"/>
            </a:endParaRPr>
          </a:p>
          <a:p>
            <a:r>
              <a:rPr lang="en-US" sz="1400" dirty="0">
                <a:latin typeface="+mj-lt"/>
              </a:rPr>
              <a:t>Blinded Order Handling Comprehension</a:t>
            </a:r>
          </a:p>
          <a:p>
            <a:pPr marL="285750" indent="-285750">
              <a:buFont typeface="Courier New" panose="02070309020205020404" pitchFamily="49" charset="0"/>
              <a:buChar char="o"/>
            </a:pPr>
            <a:r>
              <a:rPr lang="en-US" sz="1400" dirty="0">
                <a:latin typeface="+mj-lt"/>
              </a:rPr>
              <a:t>Sentiment about When</a:t>
            </a:r>
          </a:p>
          <a:p>
            <a:pPr marL="285750" indent="-285750">
              <a:buFont typeface="Courier New" panose="02070309020205020404" pitchFamily="49" charset="0"/>
              <a:buChar char="o"/>
            </a:pPr>
            <a:r>
              <a:rPr lang="en-US" sz="1400" dirty="0">
                <a:latin typeface="+mj-lt"/>
              </a:rPr>
              <a:t>Sentiment about Where</a:t>
            </a:r>
          </a:p>
          <a:p>
            <a:endParaRPr lang="en-US" sz="1400" dirty="0">
              <a:latin typeface="+mj-lt"/>
            </a:endParaRPr>
          </a:p>
          <a:p>
            <a:r>
              <a:rPr lang="en-US" sz="1400" dirty="0">
                <a:latin typeface="+mj-lt"/>
              </a:rPr>
              <a:t>Confirmed vs Received Comprehension</a:t>
            </a:r>
          </a:p>
          <a:p>
            <a:pPr marL="285750" indent="-285750">
              <a:buFont typeface="Courier New" panose="02070309020205020404" pitchFamily="49" charset="0"/>
              <a:buChar char="o"/>
            </a:pPr>
            <a:r>
              <a:rPr lang="en-US" sz="1400" dirty="0">
                <a:latin typeface="+mj-lt"/>
              </a:rPr>
              <a:t>Thank you page key words (meaning)</a:t>
            </a:r>
          </a:p>
          <a:p>
            <a:r>
              <a:rPr lang="en-US" sz="1400" dirty="0">
                <a:latin typeface="+mj-lt"/>
              </a:rPr>
              <a:t>Trust</a:t>
            </a:r>
          </a:p>
          <a:p>
            <a:pPr marL="171450" indent="-171450">
              <a:buFont typeface="Arial" panose="020B0604020202020204" pitchFamily="34" charset="0"/>
              <a:buChar char="•"/>
            </a:pPr>
            <a:r>
              <a:rPr lang="en-US" sz="1400" dirty="0">
                <a:latin typeface="+mj-lt"/>
              </a:rPr>
              <a:t>Increase or decrease</a:t>
            </a:r>
          </a:p>
          <a:p>
            <a:pPr marL="171450" indent="-171450">
              <a:buFont typeface="Arial" panose="020B0604020202020204" pitchFamily="34" charset="0"/>
              <a:buChar char="•"/>
            </a:pPr>
            <a:r>
              <a:rPr lang="en-US" sz="1400" dirty="0">
                <a:latin typeface="+mj-lt"/>
              </a:rPr>
              <a:t>Reason</a:t>
            </a:r>
          </a:p>
        </p:txBody>
      </p:sp>
      <p:sp>
        <p:nvSpPr>
          <p:cNvPr id="59" name="Rectangle 58">
            <a:extLst>
              <a:ext uri="{FF2B5EF4-FFF2-40B4-BE49-F238E27FC236}">
                <a16:creationId xmlns:a16="http://schemas.microsoft.com/office/drawing/2014/main" id="{4014DDDC-F684-354D-A696-66C27F29D9C0}"/>
              </a:ext>
            </a:extLst>
          </p:cNvPr>
          <p:cNvSpPr/>
          <p:nvPr/>
        </p:nvSpPr>
        <p:spPr>
          <a:xfrm rot="5400000">
            <a:off x="6853551" y="-792329"/>
            <a:ext cx="144445" cy="3025095"/>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en-US" sz="1000" dirty="0">
                <a:solidFill>
                  <a:schemeClr val="bg1"/>
                </a:solidFill>
              </a:rPr>
              <a:t>SUBJECTIVE</a:t>
            </a:r>
          </a:p>
        </p:txBody>
      </p:sp>
      <p:sp>
        <p:nvSpPr>
          <p:cNvPr id="60" name="Rectangle 59">
            <a:extLst>
              <a:ext uri="{FF2B5EF4-FFF2-40B4-BE49-F238E27FC236}">
                <a16:creationId xmlns:a16="http://schemas.microsoft.com/office/drawing/2014/main" id="{DD4093DC-6CF2-8B4E-B3C5-8BE17C45F419}"/>
              </a:ext>
            </a:extLst>
          </p:cNvPr>
          <p:cNvSpPr/>
          <p:nvPr/>
        </p:nvSpPr>
        <p:spPr>
          <a:xfrm rot="5400000">
            <a:off x="10354508" y="-660736"/>
            <a:ext cx="144445" cy="276191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en-US" sz="1000" dirty="0">
                <a:solidFill>
                  <a:schemeClr val="bg1"/>
                </a:solidFill>
              </a:rPr>
              <a:t>OBJECTIVE</a:t>
            </a:r>
          </a:p>
        </p:txBody>
      </p:sp>
      <p:sp>
        <p:nvSpPr>
          <p:cNvPr id="61" name="TextBox 60">
            <a:extLst>
              <a:ext uri="{FF2B5EF4-FFF2-40B4-BE49-F238E27FC236}">
                <a16:creationId xmlns:a16="http://schemas.microsoft.com/office/drawing/2014/main" id="{35E40D68-745C-6B47-B376-577915575114}"/>
              </a:ext>
            </a:extLst>
          </p:cNvPr>
          <p:cNvSpPr txBox="1"/>
          <p:nvPr/>
        </p:nvSpPr>
        <p:spPr>
          <a:xfrm>
            <a:off x="9045775" y="940919"/>
            <a:ext cx="2761912" cy="5693866"/>
          </a:xfrm>
          <a:prstGeom prst="rect">
            <a:avLst/>
          </a:prstGeom>
          <a:noFill/>
        </p:spPr>
        <p:txBody>
          <a:bodyPr wrap="square" rtlCol="0">
            <a:spAutoFit/>
          </a:bodyPr>
          <a:lstStyle/>
          <a:p>
            <a:r>
              <a:rPr lang="en-US" sz="1400" dirty="0">
                <a:latin typeface="+mj-lt"/>
              </a:rPr>
              <a:t>Page End</a:t>
            </a:r>
          </a:p>
          <a:p>
            <a:endParaRPr lang="en-US" sz="1400" dirty="0">
              <a:latin typeface="+mj-lt"/>
            </a:endParaRPr>
          </a:p>
          <a:p>
            <a:r>
              <a:rPr lang="en-US" sz="1400" dirty="0">
                <a:latin typeface="+mj-lt"/>
              </a:rPr>
              <a:t>Retention</a:t>
            </a:r>
          </a:p>
          <a:p>
            <a:pPr marL="285750" indent="-285750">
              <a:buFont typeface="Courier New" panose="02070309020205020404" pitchFamily="49" charset="0"/>
              <a:buChar char="o"/>
            </a:pPr>
            <a:r>
              <a:rPr lang="en-US" sz="1400" dirty="0">
                <a:latin typeface="+mj-lt"/>
              </a:rPr>
              <a:t>Mechanism</a:t>
            </a:r>
          </a:p>
          <a:p>
            <a:endParaRPr lang="en-US" sz="1400" dirty="0">
              <a:latin typeface="+mj-lt"/>
            </a:endParaRPr>
          </a:p>
          <a:p>
            <a:r>
              <a:rPr lang="en-US" sz="1400" dirty="0">
                <a:latin typeface="+mj-lt"/>
              </a:rPr>
              <a:t>Blinded Price Comprehension-</a:t>
            </a:r>
          </a:p>
          <a:p>
            <a:pPr marL="285750" indent="-285750">
              <a:buFont typeface="Courier New" panose="02070309020205020404" pitchFamily="49" charset="0"/>
              <a:buChar char="o"/>
            </a:pPr>
            <a:r>
              <a:rPr lang="en-US" sz="1400" dirty="0">
                <a:latin typeface="+mj-lt"/>
              </a:rPr>
              <a:t>Price Spending</a:t>
            </a:r>
          </a:p>
          <a:p>
            <a:endParaRPr lang="en-US" sz="1400" dirty="0">
              <a:latin typeface="+mj-lt"/>
            </a:endParaRPr>
          </a:p>
          <a:p>
            <a:r>
              <a:rPr lang="en-US" sz="1400" dirty="0">
                <a:latin typeface="+mj-lt"/>
              </a:rPr>
              <a:t>Price Comprehension</a:t>
            </a:r>
          </a:p>
          <a:p>
            <a:pPr marL="285750" indent="-285750">
              <a:buFont typeface="Courier New" panose="02070309020205020404" pitchFamily="49" charset="0"/>
              <a:buChar char="o"/>
            </a:pPr>
            <a:r>
              <a:rPr lang="en-US" sz="1400" dirty="0">
                <a:latin typeface="+mj-lt"/>
              </a:rPr>
              <a:t>Price breakdown, detail level</a:t>
            </a:r>
          </a:p>
          <a:p>
            <a:endParaRPr lang="en-US" sz="1400" dirty="0">
              <a:latin typeface="+mj-lt"/>
            </a:endParaRPr>
          </a:p>
          <a:p>
            <a:r>
              <a:rPr lang="en-US" sz="1400" dirty="0">
                <a:latin typeface="+mj-lt"/>
              </a:rPr>
              <a:t>Blinded Order handling Comprehension</a:t>
            </a:r>
          </a:p>
          <a:p>
            <a:pPr marL="285750" indent="-285750">
              <a:buFont typeface="Courier New" panose="02070309020205020404" pitchFamily="49" charset="0"/>
              <a:buChar char="o"/>
            </a:pPr>
            <a:r>
              <a:rPr lang="en-US" sz="1400" dirty="0">
                <a:latin typeface="+mj-lt"/>
              </a:rPr>
              <a:t>Accuracy about When</a:t>
            </a:r>
          </a:p>
          <a:p>
            <a:pPr marL="285750" indent="-285750">
              <a:buFont typeface="Courier New" panose="02070309020205020404" pitchFamily="49" charset="0"/>
              <a:buChar char="o"/>
            </a:pPr>
            <a:r>
              <a:rPr lang="en-US" sz="1400" dirty="0">
                <a:latin typeface="+mj-lt"/>
              </a:rPr>
              <a:t>Accuracy about Where</a:t>
            </a:r>
          </a:p>
          <a:p>
            <a:endParaRPr lang="en-US" sz="1400" dirty="0">
              <a:latin typeface="+mj-lt"/>
            </a:endParaRPr>
          </a:p>
          <a:p>
            <a:r>
              <a:rPr lang="en-US" sz="1400" dirty="0">
                <a:latin typeface="+mj-lt"/>
              </a:rPr>
              <a:t>Confirmed vs Received Comprehension</a:t>
            </a:r>
          </a:p>
          <a:p>
            <a:pPr marL="285750" indent="-285750">
              <a:buFont typeface="Courier New" panose="02070309020205020404" pitchFamily="49" charset="0"/>
              <a:buChar char="o"/>
            </a:pPr>
            <a:r>
              <a:rPr lang="en-US" sz="1400" dirty="0">
                <a:latin typeface="+mj-lt"/>
              </a:rPr>
              <a:t>Fails (confirmed vs received)</a:t>
            </a:r>
          </a:p>
          <a:p>
            <a:pPr marL="285750" indent="-285750">
              <a:buFont typeface="Courier New" panose="02070309020205020404" pitchFamily="49" charset="0"/>
              <a:buChar char="o"/>
            </a:pPr>
            <a:r>
              <a:rPr lang="en-US" sz="1400" dirty="0">
                <a:latin typeface="+mj-lt"/>
              </a:rPr>
              <a:t>Date comprehension</a:t>
            </a:r>
          </a:p>
          <a:p>
            <a:pPr marL="285750" indent="-285750">
              <a:buFont typeface="Courier New" panose="02070309020205020404" pitchFamily="49" charset="0"/>
              <a:buChar char="o"/>
            </a:pPr>
            <a:r>
              <a:rPr lang="en-US" sz="1400" dirty="0">
                <a:latin typeface="+mj-lt"/>
              </a:rPr>
              <a:t>Match after detail priming to Q3</a:t>
            </a:r>
          </a:p>
          <a:p>
            <a:pPr marL="285750" indent="-285750">
              <a:buFont typeface="Courier New" panose="02070309020205020404" pitchFamily="49" charset="0"/>
              <a:buChar char="o"/>
            </a:pPr>
            <a:endParaRPr lang="en-US" sz="1400" dirty="0">
              <a:latin typeface="+mj-lt"/>
            </a:endParaRPr>
          </a:p>
          <a:p>
            <a:endParaRPr lang="en-US" sz="1400" dirty="0">
              <a:latin typeface="+mj-lt"/>
            </a:endParaRPr>
          </a:p>
          <a:p>
            <a:pPr marL="285750" indent="-285750">
              <a:buFont typeface="Courier New" panose="02070309020205020404" pitchFamily="49" charset="0"/>
              <a:buChar char="o"/>
            </a:pPr>
            <a:endParaRPr lang="en-US" sz="1400" dirty="0">
              <a:latin typeface="+mj-lt"/>
            </a:endParaRPr>
          </a:p>
          <a:p>
            <a:pPr marL="285750" indent="-285750">
              <a:buFont typeface="Courier New" panose="02070309020205020404" pitchFamily="49" charset="0"/>
              <a:buChar char="o"/>
            </a:pPr>
            <a:endParaRPr lang="en-US" sz="1400" dirty="0">
              <a:latin typeface="+mj-lt"/>
            </a:endParaRPr>
          </a:p>
        </p:txBody>
      </p:sp>
    </p:spTree>
    <p:extLst>
      <p:ext uri="{BB962C8B-B14F-4D97-AF65-F5344CB8AC3E}">
        <p14:creationId xmlns:p14="http://schemas.microsoft.com/office/powerpoint/2010/main" val="4180955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D5681E-EB7C-CE4D-AFC8-9C9BDF31A4E2}"/>
              </a:ext>
            </a:extLst>
          </p:cNvPr>
          <p:cNvSpPr/>
          <p:nvPr/>
        </p:nvSpPr>
        <p:spPr>
          <a:xfrm>
            <a:off x="307664" y="823890"/>
            <a:ext cx="2465618" cy="143219"/>
          </a:xfrm>
          <a:prstGeom prst="rect">
            <a:avLst/>
          </a:prstGeom>
          <a:solidFill>
            <a:srgbClr val="0432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dirty="0"/>
              <a:t>STORE FOR LATER -  TASK </a:t>
            </a:r>
          </a:p>
        </p:txBody>
      </p:sp>
      <p:pic>
        <p:nvPicPr>
          <p:cNvPr id="3" name="Picture 2" descr="Text&#10;&#10;Description automatically generated with medium confidence">
            <a:extLst>
              <a:ext uri="{FF2B5EF4-FFF2-40B4-BE49-F238E27FC236}">
                <a16:creationId xmlns:a16="http://schemas.microsoft.com/office/drawing/2014/main" id="{753BB3A4-D304-DA4B-B1A1-EA155AC5F9F8}"/>
              </a:ext>
            </a:extLst>
          </p:cNvPr>
          <p:cNvPicPr>
            <a:picLocks noChangeAspect="1"/>
          </p:cNvPicPr>
          <p:nvPr/>
        </p:nvPicPr>
        <p:blipFill>
          <a:blip r:embed="rId2"/>
          <a:stretch>
            <a:fillRect/>
          </a:stretch>
        </p:blipFill>
        <p:spPr>
          <a:xfrm>
            <a:off x="307664" y="1179934"/>
            <a:ext cx="8470900" cy="1143000"/>
          </a:xfrm>
          <a:prstGeom prst="rect">
            <a:avLst/>
          </a:prstGeom>
        </p:spPr>
      </p:pic>
      <p:sp>
        <p:nvSpPr>
          <p:cNvPr id="4" name="Rectangle 3">
            <a:extLst>
              <a:ext uri="{FF2B5EF4-FFF2-40B4-BE49-F238E27FC236}">
                <a16:creationId xmlns:a16="http://schemas.microsoft.com/office/drawing/2014/main" id="{0C1FE501-DC0E-7348-BFD3-637F5E376317}"/>
              </a:ext>
            </a:extLst>
          </p:cNvPr>
          <p:cNvSpPr/>
          <p:nvPr/>
        </p:nvSpPr>
        <p:spPr>
          <a:xfrm>
            <a:off x="-7852" y="-7"/>
            <a:ext cx="3096651" cy="383059"/>
          </a:xfrm>
          <a:prstGeom prst="rect">
            <a:avLst/>
          </a:prstGeom>
          <a:solidFill>
            <a:srgbClr val="6472F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CARD 2</a:t>
            </a:r>
          </a:p>
        </p:txBody>
      </p:sp>
    </p:spTree>
    <p:extLst>
      <p:ext uri="{BB962C8B-B14F-4D97-AF65-F5344CB8AC3E}">
        <p14:creationId xmlns:p14="http://schemas.microsoft.com/office/powerpoint/2010/main" val="3701166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C8C0C-EF97-384C-A158-7BA4C31D21C2}"/>
              </a:ext>
            </a:extLst>
          </p:cNvPr>
          <p:cNvSpPr>
            <a:spLocks noGrp="1"/>
          </p:cNvSpPr>
          <p:nvPr>
            <p:ph type="title"/>
          </p:nvPr>
        </p:nvSpPr>
        <p:spPr/>
        <p:txBody>
          <a:bodyPr>
            <a:normAutofit/>
          </a:bodyPr>
          <a:lstStyle/>
          <a:p>
            <a:r>
              <a:rPr lang="en-US" b="1" dirty="0"/>
              <a:t>Appendix - B</a:t>
            </a:r>
          </a:p>
        </p:txBody>
      </p:sp>
      <p:sp>
        <p:nvSpPr>
          <p:cNvPr id="3" name="Text Placeholder 2">
            <a:extLst>
              <a:ext uri="{FF2B5EF4-FFF2-40B4-BE49-F238E27FC236}">
                <a16:creationId xmlns:a16="http://schemas.microsoft.com/office/drawing/2014/main" id="{D7F734F8-AF18-F342-9B69-5365A2F7CFDC}"/>
              </a:ext>
            </a:extLst>
          </p:cNvPr>
          <p:cNvSpPr>
            <a:spLocks noGrp="1"/>
          </p:cNvSpPr>
          <p:nvPr>
            <p:ph type="body" idx="1"/>
          </p:nvPr>
        </p:nvSpPr>
        <p:spPr/>
        <p:txBody>
          <a:bodyPr/>
          <a:lstStyle/>
          <a:p>
            <a:r>
              <a:rPr lang="en-US" dirty="0"/>
              <a:t>Special Findings</a:t>
            </a:r>
          </a:p>
        </p:txBody>
      </p:sp>
    </p:spTree>
    <p:extLst>
      <p:ext uri="{BB962C8B-B14F-4D97-AF65-F5344CB8AC3E}">
        <p14:creationId xmlns:p14="http://schemas.microsoft.com/office/powerpoint/2010/main" val="2025400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8C92-8520-CD46-9D1F-67596F04F3A3}"/>
              </a:ext>
            </a:extLst>
          </p:cNvPr>
          <p:cNvSpPr>
            <a:spLocks noGrp="1"/>
          </p:cNvSpPr>
          <p:nvPr>
            <p:ph type="title"/>
          </p:nvPr>
        </p:nvSpPr>
        <p:spPr>
          <a:xfrm>
            <a:off x="838200" y="884858"/>
            <a:ext cx="10515600" cy="1325563"/>
          </a:xfrm>
        </p:spPr>
        <p:txBody>
          <a:bodyPr>
            <a:normAutofit/>
          </a:bodyPr>
          <a:lstStyle/>
          <a:p>
            <a:r>
              <a:rPr lang="en-US" sz="4000" b="1" dirty="0"/>
              <a:t>Identifying as male, is associated with less self-reported success.</a:t>
            </a:r>
            <a:endParaRPr lang="en-US" sz="4000" dirty="0"/>
          </a:p>
        </p:txBody>
      </p:sp>
      <p:sp>
        <p:nvSpPr>
          <p:cNvPr id="4" name="TextBox 3">
            <a:extLst>
              <a:ext uri="{FF2B5EF4-FFF2-40B4-BE49-F238E27FC236}">
                <a16:creationId xmlns:a16="http://schemas.microsoft.com/office/drawing/2014/main" id="{E4AA5BDD-247C-9B41-BE11-90060A20BFC9}"/>
              </a:ext>
            </a:extLst>
          </p:cNvPr>
          <p:cNvSpPr txBox="1"/>
          <p:nvPr/>
        </p:nvSpPr>
        <p:spPr>
          <a:xfrm>
            <a:off x="838200" y="2282583"/>
            <a:ext cx="4690241" cy="3785652"/>
          </a:xfrm>
          <a:prstGeom prst="rect">
            <a:avLst/>
          </a:prstGeom>
          <a:noFill/>
        </p:spPr>
        <p:txBody>
          <a:bodyPr wrap="square" rtlCol="0">
            <a:spAutoFit/>
          </a:bodyPr>
          <a:lstStyle/>
          <a:p>
            <a:r>
              <a:rPr lang="en-US" sz="1600" dirty="0"/>
              <a:t>In line with previous research (Search A/B Competitive Analysis) Females tended to self-report success more than males in the checkout process. </a:t>
            </a:r>
          </a:p>
          <a:p>
            <a:endParaRPr lang="en-US" sz="1600" dirty="0"/>
          </a:p>
          <a:p>
            <a:r>
              <a:rPr lang="en-US" sz="1600" dirty="0"/>
              <a:t>So what is Gender associated with in this study? </a:t>
            </a:r>
          </a:p>
          <a:p>
            <a:r>
              <a:rPr lang="en-US" sz="1600" dirty="0"/>
              <a:t>On average, those who identified as females tended to do these things more than males: </a:t>
            </a:r>
          </a:p>
          <a:p>
            <a:endParaRPr lang="en-US" sz="1600" dirty="0"/>
          </a:p>
          <a:p>
            <a:pPr marL="285750" indent="-285750">
              <a:buFont typeface="Arial" panose="020B0604020202020204" pitchFamily="34" charset="0"/>
              <a:buChar char="•"/>
            </a:pPr>
            <a:r>
              <a:rPr lang="en-US" sz="1600" dirty="0"/>
              <a:t>Heard of or used Seat Geek</a:t>
            </a:r>
          </a:p>
          <a:p>
            <a:pPr marL="285750" indent="-285750">
              <a:buFont typeface="Arial" panose="020B0604020202020204" pitchFamily="34" charset="0"/>
              <a:buChar char="•"/>
            </a:pPr>
            <a:r>
              <a:rPr lang="en-US" sz="1600" dirty="0"/>
              <a:t>Refilled a Prescription</a:t>
            </a:r>
          </a:p>
          <a:p>
            <a:pPr marL="285750" indent="-285750">
              <a:buFont typeface="Arial" panose="020B0604020202020204" pitchFamily="34" charset="0"/>
              <a:buChar char="•"/>
            </a:pPr>
            <a:r>
              <a:rPr lang="en-US" sz="1600" dirty="0"/>
              <a:t>Interested in attending Concerts and were more loosely interested in sports</a:t>
            </a:r>
          </a:p>
          <a:p>
            <a:pPr marL="285750" indent="-285750">
              <a:buFont typeface="Arial" panose="020B0604020202020204" pitchFamily="34" charset="0"/>
              <a:buChar char="•"/>
            </a:pPr>
            <a:r>
              <a:rPr lang="en-US" sz="1600" dirty="0"/>
              <a:t>Agreed that the prices was more comfortable</a:t>
            </a:r>
          </a:p>
          <a:p>
            <a:pPr marL="285750" indent="-285750">
              <a:buFont typeface="Arial" panose="020B0604020202020204" pitchFamily="34" charset="0"/>
              <a:buChar char="•"/>
            </a:pPr>
            <a:endParaRPr lang="en-US" sz="1600" dirty="0"/>
          </a:p>
          <a:p>
            <a:endParaRPr lang="en-US" sz="1600" dirty="0">
              <a:solidFill>
                <a:srgbClr val="00B050"/>
              </a:solidFill>
            </a:endParaRPr>
          </a:p>
        </p:txBody>
      </p:sp>
      <p:grpSp>
        <p:nvGrpSpPr>
          <p:cNvPr id="7" name="Group 6">
            <a:extLst>
              <a:ext uri="{FF2B5EF4-FFF2-40B4-BE49-F238E27FC236}">
                <a16:creationId xmlns:a16="http://schemas.microsoft.com/office/drawing/2014/main" id="{9B1FFC5D-3E2E-CA4B-A405-045757C1C06D}"/>
              </a:ext>
            </a:extLst>
          </p:cNvPr>
          <p:cNvGrpSpPr/>
          <p:nvPr/>
        </p:nvGrpSpPr>
        <p:grpSpPr>
          <a:xfrm>
            <a:off x="-7852" y="-6789"/>
            <a:ext cx="9625715" cy="389848"/>
            <a:chOff x="-7852" y="-6789"/>
            <a:chExt cx="9625715" cy="389848"/>
          </a:xfrm>
        </p:grpSpPr>
        <p:sp>
          <p:nvSpPr>
            <p:cNvPr id="9" name="Rectangle 8">
              <a:extLst>
                <a:ext uri="{FF2B5EF4-FFF2-40B4-BE49-F238E27FC236}">
                  <a16:creationId xmlns:a16="http://schemas.microsoft.com/office/drawing/2014/main" id="{3CAE893B-44A2-A140-B978-8F44F38BD2CB}"/>
                </a:ext>
              </a:extLst>
            </p:cNvPr>
            <p:cNvSpPr/>
            <p:nvPr/>
          </p:nvSpPr>
          <p:spPr>
            <a:xfrm>
              <a:off x="7692721" y="0"/>
              <a:ext cx="1925142" cy="383059"/>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
          <p:nvSpPr>
            <p:cNvPr id="10" name="Rectangle 9">
              <a:extLst>
                <a:ext uri="{FF2B5EF4-FFF2-40B4-BE49-F238E27FC236}">
                  <a16:creationId xmlns:a16="http://schemas.microsoft.com/office/drawing/2014/main" id="{58477808-C88B-4643-9D16-5D38347DCECC}"/>
                </a:ext>
              </a:extLst>
            </p:cNvPr>
            <p:cNvSpPr/>
            <p:nvPr/>
          </p:nvSpPr>
          <p:spPr>
            <a:xfrm>
              <a:off x="-785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11" name="Rectangle 10">
              <a:extLst>
                <a:ext uri="{FF2B5EF4-FFF2-40B4-BE49-F238E27FC236}">
                  <a16:creationId xmlns:a16="http://schemas.microsoft.com/office/drawing/2014/main" id="{F1B1FF53-67A0-6E4D-8EB7-15F3CE7E2499}"/>
                </a:ext>
              </a:extLst>
            </p:cNvPr>
            <p:cNvSpPr/>
            <p:nvPr/>
          </p:nvSpPr>
          <p:spPr>
            <a:xfrm>
              <a:off x="191729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ENGAGEMENT</a:t>
              </a:r>
            </a:p>
          </p:txBody>
        </p:sp>
        <p:sp>
          <p:nvSpPr>
            <p:cNvPr id="12" name="Rectangle 11">
              <a:extLst>
                <a:ext uri="{FF2B5EF4-FFF2-40B4-BE49-F238E27FC236}">
                  <a16:creationId xmlns:a16="http://schemas.microsoft.com/office/drawing/2014/main" id="{AC99F163-805D-2747-A44B-D16710D2B1C0}"/>
                </a:ext>
              </a:extLst>
            </p:cNvPr>
            <p:cNvSpPr/>
            <p:nvPr/>
          </p:nvSpPr>
          <p:spPr>
            <a:xfrm>
              <a:off x="3842434" y="-6789"/>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
          <p:nvSpPr>
            <p:cNvPr id="13" name="Rectangle 12">
              <a:extLst>
                <a:ext uri="{FF2B5EF4-FFF2-40B4-BE49-F238E27FC236}">
                  <a16:creationId xmlns:a16="http://schemas.microsoft.com/office/drawing/2014/main" id="{95545EA7-1DBF-A94D-BEEC-D05331E070BA}"/>
                </a:ext>
              </a:extLst>
            </p:cNvPr>
            <p:cNvSpPr/>
            <p:nvPr/>
          </p:nvSpPr>
          <p:spPr>
            <a:xfrm>
              <a:off x="5767576" y="-2692"/>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grpSp>
      <p:pic>
        <p:nvPicPr>
          <p:cNvPr id="6" name="Picture 5" descr="Graphical user interface, table&#10;&#10;Description automatically generated">
            <a:extLst>
              <a:ext uri="{FF2B5EF4-FFF2-40B4-BE49-F238E27FC236}">
                <a16:creationId xmlns:a16="http://schemas.microsoft.com/office/drawing/2014/main" id="{B1344571-40E3-8F4C-8723-33A21F88492F}"/>
              </a:ext>
            </a:extLst>
          </p:cNvPr>
          <p:cNvPicPr>
            <a:picLocks noChangeAspect="1"/>
          </p:cNvPicPr>
          <p:nvPr/>
        </p:nvPicPr>
        <p:blipFill>
          <a:blip r:embed="rId3"/>
          <a:stretch>
            <a:fillRect/>
          </a:stretch>
        </p:blipFill>
        <p:spPr>
          <a:xfrm>
            <a:off x="5979572" y="2210421"/>
            <a:ext cx="5351439" cy="3972874"/>
          </a:xfrm>
          <a:prstGeom prst="rect">
            <a:avLst/>
          </a:prstGeom>
        </p:spPr>
      </p:pic>
    </p:spTree>
    <p:extLst>
      <p:ext uri="{BB962C8B-B14F-4D97-AF65-F5344CB8AC3E}">
        <p14:creationId xmlns:p14="http://schemas.microsoft.com/office/powerpoint/2010/main" val="3801040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AF32-C961-4048-842C-A6EDF737624E}"/>
              </a:ext>
            </a:extLst>
          </p:cNvPr>
          <p:cNvSpPr>
            <a:spLocks noGrp="1"/>
          </p:cNvSpPr>
          <p:nvPr>
            <p:ph type="title"/>
          </p:nvPr>
        </p:nvSpPr>
        <p:spPr>
          <a:xfrm>
            <a:off x="528692" y="1291020"/>
            <a:ext cx="5140588" cy="609600"/>
          </a:xfrm>
        </p:spPr>
        <p:txBody>
          <a:bodyPr>
            <a:noAutofit/>
          </a:bodyPr>
          <a:lstStyle/>
          <a:p>
            <a:r>
              <a:rPr lang="en-US" sz="3200" b="1" dirty="0"/>
              <a:t>Time on Task </a:t>
            </a:r>
            <a:r>
              <a:rPr lang="en-US" sz="3200" dirty="0"/>
              <a:t>is mostly associated with </a:t>
            </a:r>
            <a:r>
              <a:rPr lang="en-US" sz="3200" b="1" dirty="0"/>
              <a:t>Age</a:t>
            </a:r>
            <a:r>
              <a:rPr lang="en-US" sz="3200" dirty="0"/>
              <a:t> (p&lt; 0.02, Large Effect.) </a:t>
            </a:r>
            <a:endParaRPr lang="en-US" sz="3200" b="1" i="1" dirty="0"/>
          </a:p>
        </p:txBody>
      </p:sp>
      <p:sp>
        <p:nvSpPr>
          <p:cNvPr id="7" name="Rectangle 6">
            <a:extLst>
              <a:ext uri="{FF2B5EF4-FFF2-40B4-BE49-F238E27FC236}">
                <a16:creationId xmlns:a16="http://schemas.microsoft.com/office/drawing/2014/main" id="{37237B3C-25D2-7B42-B20A-504F95CD86CA}"/>
              </a:ext>
            </a:extLst>
          </p:cNvPr>
          <p:cNvSpPr/>
          <p:nvPr/>
        </p:nvSpPr>
        <p:spPr>
          <a:xfrm>
            <a:off x="7692721" y="0"/>
            <a:ext cx="1925142" cy="383059"/>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
        <p:nvSpPr>
          <p:cNvPr id="8" name="Rectangle 7">
            <a:extLst>
              <a:ext uri="{FF2B5EF4-FFF2-40B4-BE49-F238E27FC236}">
                <a16:creationId xmlns:a16="http://schemas.microsoft.com/office/drawing/2014/main" id="{3208922F-80FD-DA46-A875-C482A779E1AD}"/>
              </a:ext>
            </a:extLst>
          </p:cNvPr>
          <p:cNvSpPr/>
          <p:nvPr/>
        </p:nvSpPr>
        <p:spPr>
          <a:xfrm>
            <a:off x="-785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11" name="Rectangle 10">
            <a:extLst>
              <a:ext uri="{FF2B5EF4-FFF2-40B4-BE49-F238E27FC236}">
                <a16:creationId xmlns:a16="http://schemas.microsoft.com/office/drawing/2014/main" id="{60D7996F-4370-0945-96D3-979471C702E0}"/>
              </a:ext>
            </a:extLst>
          </p:cNvPr>
          <p:cNvSpPr/>
          <p:nvPr/>
        </p:nvSpPr>
        <p:spPr>
          <a:xfrm>
            <a:off x="191729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ENGAGEMENT</a:t>
            </a:r>
          </a:p>
        </p:txBody>
      </p:sp>
      <p:sp>
        <p:nvSpPr>
          <p:cNvPr id="12" name="Rectangle 11">
            <a:extLst>
              <a:ext uri="{FF2B5EF4-FFF2-40B4-BE49-F238E27FC236}">
                <a16:creationId xmlns:a16="http://schemas.microsoft.com/office/drawing/2014/main" id="{248CE954-0AAC-AC4D-866F-65D6F17E5179}"/>
              </a:ext>
            </a:extLst>
          </p:cNvPr>
          <p:cNvSpPr/>
          <p:nvPr/>
        </p:nvSpPr>
        <p:spPr>
          <a:xfrm>
            <a:off x="3842434" y="-6789"/>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
        <p:nvSpPr>
          <p:cNvPr id="13" name="Rectangle 12">
            <a:extLst>
              <a:ext uri="{FF2B5EF4-FFF2-40B4-BE49-F238E27FC236}">
                <a16:creationId xmlns:a16="http://schemas.microsoft.com/office/drawing/2014/main" id="{F952CC22-D0C5-0746-AA63-5694C9EE5FB4}"/>
              </a:ext>
            </a:extLst>
          </p:cNvPr>
          <p:cNvSpPr/>
          <p:nvPr/>
        </p:nvSpPr>
        <p:spPr>
          <a:xfrm>
            <a:off x="5767576" y="-2692"/>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pic>
        <p:nvPicPr>
          <p:cNvPr id="4" name="Picture 3" descr="Chart&#10;&#10;Description automatically generated">
            <a:extLst>
              <a:ext uri="{FF2B5EF4-FFF2-40B4-BE49-F238E27FC236}">
                <a16:creationId xmlns:a16="http://schemas.microsoft.com/office/drawing/2014/main" id="{53CF812F-1A3A-AF42-AE2E-F39A54EDA90C}"/>
              </a:ext>
            </a:extLst>
          </p:cNvPr>
          <p:cNvPicPr>
            <a:picLocks noChangeAspect="1"/>
          </p:cNvPicPr>
          <p:nvPr/>
        </p:nvPicPr>
        <p:blipFill>
          <a:blip r:embed="rId3"/>
          <a:stretch>
            <a:fillRect/>
          </a:stretch>
        </p:blipFill>
        <p:spPr>
          <a:xfrm>
            <a:off x="5877568" y="959501"/>
            <a:ext cx="5339072" cy="5129697"/>
          </a:xfrm>
          <a:prstGeom prst="rect">
            <a:avLst/>
          </a:prstGeom>
        </p:spPr>
      </p:pic>
      <p:sp>
        <p:nvSpPr>
          <p:cNvPr id="6" name="TextBox 5">
            <a:extLst>
              <a:ext uri="{FF2B5EF4-FFF2-40B4-BE49-F238E27FC236}">
                <a16:creationId xmlns:a16="http://schemas.microsoft.com/office/drawing/2014/main" id="{53B186F9-4773-6640-84F4-FE73D5EDE0B8}"/>
              </a:ext>
            </a:extLst>
          </p:cNvPr>
          <p:cNvSpPr txBox="1"/>
          <p:nvPr/>
        </p:nvSpPr>
        <p:spPr>
          <a:xfrm>
            <a:off x="528692" y="2520730"/>
            <a:ext cx="4673228" cy="4524315"/>
          </a:xfrm>
          <a:prstGeom prst="rect">
            <a:avLst/>
          </a:prstGeom>
          <a:noFill/>
        </p:spPr>
        <p:txBody>
          <a:bodyPr wrap="square" rtlCol="0">
            <a:spAutoFit/>
          </a:bodyPr>
          <a:lstStyle/>
          <a:p>
            <a:r>
              <a:rPr lang="en-US" dirty="0"/>
              <a:t>For this study we are not interested in time on task average as a benchmark because data entry input was not required for the prototype. </a:t>
            </a:r>
          </a:p>
          <a:p>
            <a:endParaRPr lang="en-US" dirty="0"/>
          </a:p>
          <a:p>
            <a:r>
              <a:rPr lang="en-US" dirty="0"/>
              <a:t>What we are interested in is how this would change between participants and if this relationship would still hold after prototypes required data entry input.</a:t>
            </a:r>
          </a:p>
          <a:p>
            <a:endParaRPr lang="en-US" dirty="0"/>
          </a:p>
          <a:p>
            <a:r>
              <a:rPr lang="en-US" b="1" dirty="0"/>
              <a:t>What should be most important to note is that this time on task was not associated with self-reporting task success or self –reported ease of use. </a:t>
            </a:r>
          </a:p>
          <a:p>
            <a:endParaRPr lang="en-US" dirty="0"/>
          </a:p>
          <a:p>
            <a:endParaRPr lang="en-US" dirty="0"/>
          </a:p>
          <a:p>
            <a:endParaRPr lang="en-US" dirty="0"/>
          </a:p>
        </p:txBody>
      </p:sp>
    </p:spTree>
    <p:extLst>
      <p:ext uri="{BB962C8B-B14F-4D97-AF65-F5344CB8AC3E}">
        <p14:creationId xmlns:p14="http://schemas.microsoft.com/office/powerpoint/2010/main" val="3102724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10;&#10;Description automatically generated with medium confidence">
            <a:extLst>
              <a:ext uri="{FF2B5EF4-FFF2-40B4-BE49-F238E27FC236}">
                <a16:creationId xmlns:a16="http://schemas.microsoft.com/office/drawing/2014/main" id="{08BD88E6-01C4-964E-BA4C-AFCC4E5AA157}"/>
              </a:ext>
            </a:extLst>
          </p:cNvPr>
          <p:cNvPicPr>
            <a:picLocks noChangeAspect="1"/>
          </p:cNvPicPr>
          <p:nvPr/>
        </p:nvPicPr>
        <p:blipFill>
          <a:blip r:embed="rId2"/>
          <a:stretch>
            <a:fillRect/>
          </a:stretch>
        </p:blipFill>
        <p:spPr>
          <a:xfrm>
            <a:off x="403074" y="802434"/>
            <a:ext cx="5245025" cy="5253131"/>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AE735D58-8D6C-444F-AAEE-CEA57C650511}"/>
              </a:ext>
            </a:extLst>
          </p:cNvPr>
          <p:cNvPicPr>
            <a:picLocks noChangeAspect="1"/>
          </p:cNvPicPr>
          <p:nvPr/>
        </p:nvPicPr>
        <p:blipFill>
          <a:blip r:embed="rId3"/>
          <a:stretch>
            <a:fillRect/>
          </a:stretch>
        </p:blipFill>
        <p:spPr>
          <a:xfrm>
            <a:off x="6400800" y="802434"/>
            <a:ext cx="4522351" cy="5389553"/>
          </a:xfrm>
          <a:prstGeom prst="rect">
            <a:avLst/>
          </a:prstGeom>
        </p:spPr>
      </p:pic>
    </p:spTree>
    <p:extLst>
      <p:ext uri="{BB962C8B-B14F-4D97-AF65-F5344CB8AC3E}">
        <p14:creationId xmlns:p14="http://schemas.microsoft.com/office/powerpoint/2010/main" val="136571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7B27-EFA2-8F48-AC5C-B1C44675C4C2}"/>
              </a:ext>
            </a:extLst>
          </p:cNvPr>
          <p:cNvSpPr>
            <a:spLocks noGrp="1"/>
          </p:cNvSpPr>
          <p:nvPr>
            <p:ph type="title"/>
          </p:nvPr>
        </p:nvSpPr>
        <p:spPr>
          <a:xfrm>
            <a:off x="831850" y="1709738"/>
            <a:ext cx="3968750" cy="2852737"/>
          </a:xfrm>
        </p:spPr>
        <p:txBody>
          <a:bodyPr>
            <a:noAutofit/>
          </a:bodyPr>
          <a:lstStyle/>
          <a:p>
            <a:r>
              <a:rPr lang="en-US" sz="4000" dirty="0"/>
              <a:t>Being interested in other live events may give more price contextualizing experiences </a:t>
            </a:r>
          </a:p>
        </p:txBody>
      </p:sp>
      <p:sp>
        <p:nvSpPr>
          <p:cNvPr id="3" name="Text Placeholder 2">
            <a:extLst>
              <a:ext uri="{FF2B5EF4-FFF2-40B4-BE49-F238E27FC236}">
                <a16:creationId xmlns:a16="http://schemas.microsoft.com/office/drawing/2014/main" id="{0004B247-00AD-E442-BF5B-1CEEE3D3FD39}"/>
              </a:ext>
            </a:extLst>
          </p:cNvPr>
          <p:cNvSpPr>
            <a:spLocks noGrp="1"/>
          </p:cNvSpPr>
          <p:nvPr>
            <p:ph type="body" idx="1"/>
          </p:nvPr>
        </p:nvSpPr>
        <p:spPr>
          <a:xfrm>
            <a:off x="831850" y="4589463"/>
            <a:ext cx="4083050" cy="1500187"/>
          </a:xfrm>
        </p:spPr>
        <p:txBody>
          <a:bodyPr>
            <a:normAutofit fontScale="85000" lnSpcReduction="10000"/>
          </a:bodyPr>
          <a:lstStyle/>
          <a:p>
            <a:r>
              <a:rPr lang="en-US" dirty="0"/>
              <a:t>For those personas who were interested in more than just attending live sporting events, their rating of understanding the price was much higher, on average. </a:t>
            </a:r>
          </a:p>
        </p:txBody>
      </p:sp>
      <p:pic>
        <p:nvPicPr>
          <p:cNvPr id="4" name="Picture 3" descr="A picture containing chart&#10;&#10;Description automatically generated">
            <a:extLst>
              <a:ext uri="{FF2B5EF4-FFF2-40B4-BE49-F238E27FC236}">
                <a16:creationId xmlns:a16="http://schemas.microsoft.com/office/drawing/2014/main" id="{8EB6FE3E-DC0E-AE42-A5EA-67D318C5CD08}"/>
              </a:ext>
            </a:extLst>
          </p:cNvPr>
          <p:cNvPicPr>
            <a:picLocks noChangeAspect="1"/>
          </p:cNvPicPr>
          <p:nvPr/>
        </p:nvPicPr>
        <p:blipFill>
          <a:blip r:embed="rId2"/>
          <a:stretch>
            <a:fillRect/>
          </a:stretch>
        </p:blipFill>
        <p:spPr>
          <a:xfrm>
            <a:off x="5356317" y="685800"/>
            <a:ext cx="5466443" cy="5809395"/>
          </a:xfrm>
          <a:prstGeom prst="rect">
            <a:avLst/>
          </a:prstGeom>
        </p:spPr>
      </p:pic>
    </p:spTree>
    <p:extLst>
      <p:ext uri="{BB962C8B-B14F-4D97-AF65-F5344CB8AC3E}">
        <p14:creationId xmlns:p14="http://schemas.microsoft.com/office/powerpoint/2010/main" val="2150589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11B45C-8C84-E649-87B0-F921438652B3}"/>
              </a:ext>
            </a:extLst>
          </p:cNvPr>
          <p:cNvSpPr/>
          <p:nvPr/>
        </p:nvSpPr>
        <p:spPr>
          <a:xfrm>
            <a:off x="-7851" y="-7"/>
            <a:ext cx="2608811" cy="383059"/>
          </a:xfrm>
          <a:prstGeom prst="rect">
            <a:avLst/>
          </a:prstGeom>
          <a:solidFill>
            <a:srgbClr val="E696B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DEMOGRAPHICS</a:t>
            </a:r>
          </a:p>
        </p:txBody>
      </p:sp>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741365890"/>
              </p:ext>
            </p:extLst>
          </p:nvPr>
        </p:nvGraphicFramePr>
        <p:xfrm>
          <a:off x="8210945" y="383053"/>
          <a:ext cx="3402986" cy="24539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204042900"/>
              </p:ext>
            </p:extLst>
          </p:nvPr>
        </p:nvGraphicFramePr>
        <p:xfrm>
          <a:off x="2716287" y="383052"/>
          <a:ext cx="4977286" cy="24539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76490061"/>
              </p:ext>
            </p:extLst>
          </p:nvPr>
        </p:nvGraphicFramePr>
        <p:xfrm>
          <a:off x="8994112" y="3321267"/>
          <a:ext cx="2770717" cy="31536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677972134"/>
              </p:ext>
            </p:extLst>
          </p:nvPr>
        </p:nvGraphicFramePr>
        <p:xfrm>
          <a:off x="6333168" y="3436572"/>
          <a:ext cx="2274804" cy="290116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368368704"/>
              </p:ext>
            </p:extLst>
          </p:nvPr>
        </p:nvGraphicFramePr>
        <p:xfrm>
          <a:off x="2716288" y="3321268"/>
          <a:ext cx="3379712" cy="3153679"/>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7">
            <a:extLst>
              <a:ext uri="{FF2B5EF4-FFF2-40B4-BE49-F238E27FC236}">
                <a16:creationId xmlns:a16="http://schemas.microsoft.com/office/drawing/2014/main" id="{0D37BB3E-A4FD-BD4A-A954-CFEF40315D57}"/>
              </a:ext>
            </a:extLst>
          </p:cNvPr>
          <p:cNvSpPr txBox="1"/>
          <p:nvPr/>
        </p:nvSpPr>
        <p:spPr>
          <a:xfrm>
            <a:off x="122974" y="725213"/>
            <a:ext cx="2207173" cy="698652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j-lt"/>
              </a:rPr>
              <a:t>Age average - 36 </a:t>
            </a:r>
          </a:p>
          <a:p>
            <a:pPr marL="285750" indent="-285750">
              <a:buFont typeface="Arial" panose="020B0604020202020204" pitchFamily="34" charset="0"/>
              <a:buChar char="•"/>
            </a:pPr>
            <a:endParaRPr lang="en-US" sz="1600" dirty="0">
              <a:latin typeface="+mj-lt"/>
            </a:endParaRPr>
          </a:p>
          <a:p>
            <a:pPr marL="285750" indent="-285750">
              <a:buFont typeface="Arial" panose="020B0604020202020204" pitchFamily="34" charset="0"/>
              <a:buChar char="•"/>
            </a:pPr>
            <a:r>
              <a:rPr lang="en-US" sz="1600" dirty="0">
                <a:latin typeface="+mj-lt"/>
              </a:rPr>
              <a:t>Slightly more participants identified as male 56%; statistically half &amp; half</a:t>
            </a:r>
          </a:p>
          <a:p>
            <a:pPr marL="285750" indent="-285750">
              <a:buFont typeface="Arial" panose="020B0604020202020204" pitchFamily="34" charset="0"/>
              <a:buChar char="•"/>
            </a:pPr>
            <a:endParaRPr lang="en-US" sz="1600" dirty="0">
              <a:latin typeface="+mj-lt"/>
            </a:endParaRPr>
          </a:p>
          <a:p>
            <a:pPr marL="285750" indent="-285750">
              <a:buFont typeface="Arial" panose="020B0604020202020204" pitchFamily="34" charset="0"/>
              <a:buChar char="•"/>
            </a:pPr>
            <a:r>
              <a:rPr lang="en-US" sz="1600" b="1" dirty="0">
                <a:latin typeface="+mj-lt"/>
              </a:rPr>
              <a:t>Income was strictly controlled, per our test plan hypotheses</a:t>
            </a:r>
          </a:p>
          <a:p>
            <a:pPr marL="285750" indent="-285750">
              <a:buFont typeface="Arial" panose="020B0604020202020204" pitchFamily="34" charset="0"/>
              <a:buChar char="•"/>
            </a:pPr>
            <a:endParaRPr lang="en-US" sz="1600" dirty="0">
              <a:latin typeface="+mj-lt"/>
            </a:endParaRPr>
          </a:p>
          <a:p>
            <a:pPr marL="285750" indent="-285750">
              <a:buFont typeface="Arial" panose="020B0604020202020204" pitchFamily="34" charset="0"/>
              <a:buChar char="•"/>
            </a:pPr>
            <a:r>
              <a:rPr lang="en-US" sz="1600" dirty="0">
                <a:latin typeface="+mj-lt"/>
              </a:rPr>
              <a:t>Most participants </a:t>
            </a:r>
            <a:r>
              <a:rPr lang="en-US" sz="1600" b="1" dirty="0">
                <a:latin typeface="+mj-lt"/>
              </a:rPr>
              <a:t>40% </a:t>
            </a:r>
            <a:r>
              <a:rPr lang="en-US" sz="1600" dirty="0">
                <a:latin typeface="+mj-lt"/>
              </a:rPr>
              <a:t>were employed full-time; very few were unemployed</a:t>
            </a:r>
          </a:p>
          <a:p>
            <a:pPr marL="285750" indent="-285750">
              <a:buFont typeface="Arial" panose="020B0604020202020204" pitchFamily="34" charset="0"/>
              <a:buChar char="•"/>
            </a:pPr>
            <a:endParaRPr lang="en-US" sz="1600" dirty="0">
              <a:latin typeface="+mj-lt"/>
            </a:endParaRPr>
          </a:p>
          <a:p>
            <a:pPr marL="285750" indent="-285750">
              <a:buFont typeface="Arial" panose="020B0604020202020204" pitchFamily="34" charset="0"/>
              <a:buChar char="•"/>
            </a:pPr>
            <a:r>
              <a:rPr lang="en-US" sz="1600" dirty="0">
                <a:latin typeface="+mj-lt"/>
              </a:rPr>
              <a:t>Most participants were Advanced </a:t>
            </a:r>
            <a:r>
              <a:rPr lang="en-US" sz="1600" b="1" dirty="0">
                <a:latin typeface="+mj-lt"/>
              </a:rPr>
              <a:t>63.3%.</a:t>
            </a:r>
          </a:p>
          <a:p>
            <a:endParaRPr lang="en-US" sz="1600" b="1" dirty="0">
              <a:latin typeface="+mj-lt"/>
            </a:endParaRPr>
          </a:p>
          <a:p>
            <a:endParaRPr lang="en-US" sz="1600" b="1" dirty="0">
              <a:latin typeface="+mj-lt"/>
            </a:endParaRPr>
          </a:p>
          <a:p>
            <a:endParaRPr lang="en-US" sz="1600" b="1" dirty="0">
              <a:latin typeface="+mj-lt"/>
            </a:endParaRPr>
          </a:p>
          <a:p>
            <a:endParaRPr lang="en-US" sz="1600" b="1" dirty="0">
              <a:latin typeface="+mj-lt"/>
            </a:endParaRPr>
          </a:p>
          <a:p>
            <a:endParaRPr lang="en-US" sz="1600" dirty="0">
              <a:latin typeface="+mj-lt"/>
            </a:endParaRPr>
          </a:p>
          <a:p>
            <a:endParaRPr lang="en-US" sz="1600" dirty="0">
              <a:latin typeface="+mj-lt"/>
            </a:endParaRPr>
          </a:p>
          <a:p>
            <a:endParaRPr lang="en-US" sz="1600" dirty="0">
              <a:latin typeface="+mj-lt"/>
            </a:endParaRPr>
          </a:p>
        </p:txBody>
      </p:sp>
    </p:spTree>
    <p:extLst>
      <p:ext uri="{BB962C8B-B14F-4D97-AF65-F5344CB8AC3E}">
        <p14:creationId xmlns:p14="http://schemas.microsoft.com/office/powerpoint/2010/main" val="3364795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C8C0C-EF97-384C-A158-7BA4C31D21C2}"/>
              </a:ext>
            </a:extLst>
          </p:cNvPr>
          <p:cNvSpPr>
            <a:spLocks noGrp="1"/>
          </p:cNvSpPr>
          <p:nvPr>
            <p:ph type="title"/>
          </p:nvPr>
        </p:nvSpPr>
        <p:spPr>
          <a:xfrm>
            <a:off x="702365" y="1736721"/>
            <a:ext cx="11028895" cy="2852737"/>
          </a:xfrm>
        </p:spPr>
        <p:txBody>
          <a:bodyPr>
            <a:normAutofit/>
          </a:bodyPr>
          <a:lstStyle/>
          <a:p>
            <a:r>
              <a:rPr lang="en-US" dirty="0"/>
              <a:t>What happened in the checkout?</a:t>
            </a:r>
            <a:endParaRPr lang="en-US" b="1" dirty="0"/>
          </a:p>
        </p:txBody>
      </p:sp>
      <p:sp>
        <p:nvSpPr>
          <p:cNvPr id="3" name="Text Placeholder 2">
            <a:extLst>
              <a:ext uri="{FF2B5EF4-FFF2-40B4-BE49-F238E27FC236}">
                <a16:creationId xmlns:a16="http://schemas.microsoft.com/office/drawing/2014/main" id="{D7F734F8-AF18-F342-9B69-5365A2F7CFDC}"/>
              </a:ext>
            </a:extLst>
          </p:cNvPr>
          <p:cNvSpPr>
            <a:spLocks noGrp="1"/>
          </p:cNvSpPr>
          <p:nvPr>
            <p:ph type="body" idx="1"/>
          </p:nvPr>
        </p:nvSpPr>
        <p:spPr>
          <a:xfrm>
            <a:off x="834884" y="4589458"/>
            <a:ext cx="11028895" cy="1500187"/>
          </a:xfrm>
        </p:spPr>
        <p:txBody>
          <a:bodyPr>
            <a:normAutofit fontScale="70000" lnSpcReduction="20000"/>
          </a:bodyPr>
          <a:lstStyle/>
          <a:p>
            <a:r>
              <a:rPr lang="en-US" sz="3600" dirty="0">
                <a:solidFill>
                  <a:schemeClr val="tx1">
                    <a:lumMod val="50000"/>
                    <a:lumOff val="50000"/>
                  </a:schemeClr>
                </a:solidFill>
                <a:latin typeface="+mj-lt"/>
              </a:rPr>
              <a:t>This section answers research questions that deal with the “what” ”how many”/ “how much” using Google’s HEART framework for UX. </a:t>
            </a:r>
          </a:p>
          <a:p>
            <a:endParaRPr lang="en-US" sz="3600" dirty="0">
              <a:solidFill>
                <a:schemeClr val="tx1">
                  <a:lumMod val="50000"/>
                  <a:lumOff val="50000"/>
                </a:schemeClr>
              </a:solidFill>
              <a:latin typeface="+mj-lt"/>
            </a:endParaRPr>
          </a:p>
          <a:p>
            <a:r>
              <a:rPr lang="en-US" sz="3600" dirty="0">
                <a:solidFill>
                  <a:schemeClr val="tx1">
                    <a:lumMod val="50000"/>
                    <a:lumOff val="50000"/>
                  </a:schemeClr>
                </a:solidFill>
                <a:latin typeface="+mj-lt"/>
              </a:rPr>
              <a:t>In another section we’ll answer “why?”</a:t>
            </a:r>
            <a:endParaRPr lang="en-US" dirty="0">
              <a:solidFill>
                <a:schemeClr val="tx1">
                  <a:lumMod val="50000"/>
                  <a:lumOff val="50000"/>
                </a:schemeClr>
              </a:solidFill>
            </a:endParaRPr>
          </a:p>
        </p:txBody>
      </p:sp>
      <p:sp>
        <p:nvSpPr>
          <p:cNvPr id="4" name="Rectangle 3">
            <a:extLst>
              <a:ext uri="{FF2B5EF4-FFF2-40B4-BE49-F238E27FC236}">
                <a16:creationId xmlns:a16="http://schemas.microsoft.com/office/drawing/2014/main" id="{8C5650D5-5A4C-5344-B5CB-37834E35DE2C}"/>
              </a:ext>
            </a:extLst>
          </p:cNvPr>
          <p:cNvSpPr/>
          <p:nvPr/>
        </p:nvSpPr>
        <p:spPr>
          <a:xfrm>
            <a:off x="-7851" y="-7"/>
            <a:ext cx="1925142" cy="383059"/>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5" name="Rectangle 4">
            <a:extLst>
              <a:ext uri="{FF2B5EF4-FFF2-40B4-BE49-F238E27FC236}">
                <a16:creationId xmlns:a16="http://schemas.microsoft.com/office/drawing/2014/main" id="{CE53505B-0313-B346-BC71-25BEF7585678}"/>
              </a:ext>
            </a:extLst>
          </p:cNvPr>
          <p:cNvSpPr/>
          <p:nvPr/>
        </p:nvSpPr>
        <p:spPr>
          <a:xfrm>
            <a:off x="1917291" y="-1"/>
            <a:ext cx="1925142" cy="38305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ENGAGEMENT</a:t>
            </a:r>
          </a:p>
        </p:txBody>
      </p:sp>
      <p:sp>
        <p:nvSpPr>
          <p:cNvPr id="6" name="Rectangle 5">
            <a:extLst>
              <a:ext uri="{FF2B5EF4-FFF2-40B4-BE49-F238E27FC236}">
                <a16:creationId xmlns:a16="http://schemas.microsoft.com/office/drawing/2014/main" id="{24A719FC-BB76-AF4F-857E-AD1144B9F5A9}"/>
              </a:ext>
            </a:extLst>
          </p:cNvPr>
          <p:cNvSpPr/>
          <p:nvPr/>
        </p:nvSpPr>
        <p:spPr>
          <a:xfrm>
            <a:off x="3842435" y="-5"/>
            <a:ext cx="1925142" cy="383059"/>
          </a:xfrm>
          <a:prstGeom prst="rect">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
        <p:nvSpPr>
          <p:cNvPr id="7" name="Rectangle 6">
            <a:extLst>
              <a:ext uri="{FF2B5EF4-FFF2-40B4-BE49-F238E27FC236}">
                <a16:creationId xmlns:a16="http://schemas.microsoft.com/office/drawing/2014/main" id="{57B8310C-102C-5844-B2A7-81C7C397C1EE}"/>
              </a:ext>
            </a:extLst>
          </p:cNvPr>
          <p:cNvSpPr/>
          <p:nvPr/>
        </p:nvSpPr>
        <p:spPr>
          <a:xfrm>
            <a:off x="5767578" y="-3"/>
            <a:ext cx="1925142" cy="383059"/>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sp>
        <p:nvSpPr>
          <p:cNvPr id="8" name="Rectangle 7">
            <a:extLst>
              <a:ext uri="{FF2B5EF4-FFF2-40B4-BE49-F238E27FC236}">
                <a16:creationId xmlns:a16="http://schemas.microsoft.com/office/drawing/2014/main" id="{BF2D4EF8-2948-EB49-AD3D-992956D729FB}"/>
              </a:ext>
            </a:extLst>
          </p:cNvPr>
          <p:cNvSpPr/>
          <p:nvPr/>
        </p:nvSpPr>
        <p:spPr>
          <a:xfrm>
            <a:off x="7692721" y="0"/>
            <a:ext cx="1925142" cy="383059"/>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Tree>
    <p:extLst>
      <p:ext uri="{BB962C8B-B14F-4D97-AF65-F5344CB8AC3E}">
        <p14:creationId xmlns:p14="http://schemas.microsoft.com/office/powerpoint/2010/main" val="4000186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8C92-8520-CD46-9D1F-67596F04F3A3}"/>
              </a:ext>
            </a:extLst>
          </p:cNvPr>
          <p:cNvSpPr>
            <a:spLocks noGrp="1"/>
          </p:cNvSpPr>
          <p:nvPr>
            <p:ph type="title"/>
          </p:nvPr>
        </p:nvSpPr>
        <p:spPr>
          <a:xfrm>
            <a:off x="838200" y="884858"/>
            <a:ext cx="10515600" cy="1325563"/>
          </a:xfrm>
        </p:spPr>
        <p:txBody>
          <a:bodyPr>
            <a:normAutofit/>
          </a:bodyPr>
          <a:lstStyle/>
          <a:p>
            <a:r>
              <a:rPr lang="en-US" sz="4000" b="1" dirty="0">
                <a:solidFill>
                  <a:srgbClr val="00B050"/>
                </a:solidFill>
              </a:rPr>
              <a:t>76% </a:t>
            </a:r>
            <a:r>
              <a:rPr lang="en-US" sz="4000" dirty="0"/>
              <a:t>of Participants </a:t>
            </a:r>
            <a:r>
              <a:rPr lang="en-US" sz="4000" b="1" i="1" dirty="0">
                <a:solidFill>
                  <a:srgbClr val="00B050"/>
                </a:solidFill>
              </a:rPr>
              <a:t>felt</a:t>
            </a:r>
            <a:r>
              <a:rPr lang="en-US" sz="4000" dirty="0"/>
              <a:t> successful</a:t>
            </a:r>
          </a:p>
        </p:txBody>
      </p:sp>
      <p:sp>
        <p:nvSpPr>
          <p:cNvPr id="4" name="TextBox 3">
            <a:extLst>
              <a:ext uri="{FF2B5EF4-FFF2-40B4-BE49-F238E27FC236}">
                <a16:creationId xmlns:a16="http://schemas.microsoft.com/office/drawing/2014/main" id="{E4AA5BDD-247C-9B41-BE11-90060A20BFC9}"/>
              </a:ext>
            </a:extLst>
          </p:cNvPr>
          <p:cNvSpPr txBox="1"/>
          <p:nvPr/>
        </p:nvSpPr>
        <p:spPr>
          <a:xfrm>
            <a:off x="838200" y="2282583"/>
            <a:ext cx="10563766" cy="3785652"/>
          </a:xfrm>
          <a:prstGeom prst="rect">
            <a:avLst/>
          </a:prstGeom>
          <a:noFill/>
        </p:spPr>
        <p:txBody>
          <a:bodyPr wrap="square" rtlCol="0">
            <a:spAutoFit/>
          </a:bodyPr>
          <a:lstStyle/>
          <a:p>
            <a:r>
              <a:rPr lang="en-US" sz="1600" dirty="0"/>
              <a:t>There’s a 95% chance that 59-88% of the population will feel successful in this checkout flow; at most with this confidence level, 41% will feel not successful. This did not statistically differ by income or by sports interest. The difference </a:t>
            </a:r>
            <a:r>
              <a:rPr lang="en-US" sz="1600" b="1" dirty="0"/>
              <a:t>for self-reported succes</a:t>
            </a:r>
            <a:r>
              <a:rPr lang="en-US" sz="1600" dirty="0"/>
              <a:t>s is shown below. </a:t>
            </a:r>
          </a:p>
          <a:p>
            <a:endParaRPr lang="en-US" sz="1600" dirty="0"/>
          </a:p>
          <a:p>
            <a:r>
              <a:rPr lang="en-US" sz="1600" dirty="0"/>
              <a:t>Tested against 60 other variables in the test, SEQ (the participant’s standard ease of use rating) had the highest effect and confidence level (p &lt; 0.001 level, Very Large Effect Size, Cohen’s D 2.79) . </a:t>
            </a:r>
            <a:r>
              <a:rPr lang="en-US" sz="1600" dirty="0">
                <a:solidFill>
                  <a:srgbClr val="00B050"/>
                </a:solidFill>
              </a:rPr>
              <a:t>This indicates that </a:t>
            </a:r>
            <a:r>
              <a:rPr lang="en-US" sz="1600" b="1" i="1" dirty="0">
                <a:solidFill>
                  <a:srgbClr val="00B050"/>
                </a:solidFill>
              </a:rPr>
              <a:t>if</a:t>
            </a:r>
            <a:r>
              <a:rPr lang="en-US" sz="1600" dirty="0">
                <a:solidFill>
                  <a:srgbClr val="00B050"/>
                </a:solidFill>
              </a:rPr>
              <a:t> participant’s felt successful if they felt like it was easy. </a:t>
            </a:r>
          </a:p>
          <a:p>
            <a:endParaRPr lang="en-US" sz="1600" dirty="0">
              <a:solidFill>
                <a:srgbClr val="00B050"/>
              </a:solidFill>
            </a:endParaRPr>
          </a:p>
          <a:p>
            <a:r>
              <a:rPr lang="en-US" sz="1600" dirty="0"/>
              <a:t>Only two other variables had a statistically significant relationship: Gender and Blinded Price Comfort Rating which we’ll review on the next few slides. </a:t>
            </a:r>
            <a:r>
              <a:rPr lang="en-US" sz="1600" i="1" dirty="0"/>
              <a:t>Gender is discussed in the appendix – an ongoing tracking for all research is being collected. Past research also aligns with less than optimal results for those identifying as male. </a:t>
            </a:r>
          </a:p>
          <a:p>
            <a:endParaRPr lang="en-US" sz="1600" dirty="0"/>
          </a:p>
          <a:p>
            <a:endParaRPr lang="en-US" sz="1600" dirty="0">
              <a:solidFill>
                <a:srgbClr val="00B050"/>
              </a:solidFill>
            </a:endParaRPr>
          </a:p>
          <a:p>
            <a:endParaRPr lang="en-US" sz="1600" dirty="0"/>
          </a:p>
          <a:p>
            <a:endParaRPr lang="en-US" sz="1600" dirty="0"/>
          </a:p>
        </p:txBody>
      </p:sp>
      <p:grpSp>
        <p:nvGrpSpPr>
          <p:cNvPr id="7" name="Group 6">
            <a:extLst>
              <a:ext uri="{FF2B5EF4-FFF2-40B4-BE49-F238E27FC236}">
                <a16:creationId xmlns:a16="http://schemas.microsoft.com/office/drawing/2014/main" id="{9B1FFC5D-3E2E-CA4B-A405-045757C1C06D}"/>
              </a:ext>
            </a:extLst>
          </p:cNvPr>
          <p:cNvGrpSpPr/>
          <p:nvPr/>
        </p:nvGrpSpPr>
        <p:grpSpPr>
          <a:xfrm>
            <a:off x="-7852" y="-6789"/>
            <a:ext cx="9625715" cy="389848"/>
            <a:chOff x="-7852" y="-6789"/>
            <a:chExt cx="9625715" cy="389848"/>
          </a:xfrm>
        </p:grpSpPr>
        <p:sp>
          <p:nvSpPr>
            <p:cNvPr id="9" name="Rectangle 8">
              <a:extLst>
                <a:ext uri="{FF2B5EF4-FFF2-40B4-BE49-F238E27FC236}">
                  <a16:creationId xmlns:a16="http://schemas.microsoft.com/office/drawing/2014/main" id="{3CAE893B-44A2-A140-B978-8F44F38BD2CB}"/>
                </a:ext>
              </a:extLst>
            </p:cNvPr>
            <p:cNvSpPr/>
            <p:nvPr/>
          </p:nvSpPr>
          <p:spPr>
            <a:xfrm>
              <a:off x="7692721" y="0"/>
              <a:ext cx="1925142" cy="383059"/>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
          <p:nvSpPr>
            <p:cNvPr id="10" name="Rectangle 9">
              <a:extLst>
                <a:ext uri="{FF2B5EF4-FFF2-40B4-BE49-F238E27FC236}">
                  <a16:creationId xmlns:a16="http://schemas.microsoft.com/office/drawing/2014/main" id="{58477808-C88B-4643-9D16-5D38347DCECC}"/>
                </a:ext>
              </a:extLst>
            </p:cNvPr>
            <p:cNvSpPr/>
            <p:nvPr/>
          </p:nvSpPr>
          <p:spPr>
            <a:xfrm>
              <a:off x="-785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11" name="Rectangle 10">
              <a:extLst>
                <a:ext uri="{FF2B5EF4-FFF2-40B4-BE49-F238E27FC236}">
                  <a16:creationId xmlns:a16="http://schemas.microsoft.com/office/drawing/2014/main" id="{F1B1FF53-67A0-6E4D-8EB7-15F3CE7E2499}"/>
                </a:ext>
              </a:extLst>
            </p:cNvPr>
            <p:cNvSpPr/>
            <p:nvPr/>
          </p:nvSpPr>
          <p:spPr>
            <a:xfrm>
              <a:off x="191729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ENGAGEMENT</a:t>
              </a:r>
            </a:p>
          </p:txBody>
        </p:sp>
        <p:sp>
          <p:nvSpPr>
            <p:cNvPr id="12" name="Rectangle 11">
              <a:extLst>
                <a:ext uri="{FF2B5EF4-FFF2-40B4-BE49-F238E27FC236}">
                  <a16:creationId xmlns:a16="http://schemas.microsoft.com/office/drawing/2014/main" id="{AC99F163-805D-2747-A44B-D16710D2B1C0}"/>
                </a:ext>
              </a:extLst>
            </p:cNvPr>
            <p:cNvSpPr/>
            <p:nvPr/>
          </p:nvSpPr>
          <p:spPr>
            <a:xfrm>
              <a:off x="3842434" y="-6789"/>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
          <p:nvSpPr>
            <p:cNvPr id="13" name="Rectangle 12">
              <a:extLst>
                <a:ext uri="{FF2B5EF4-FFF2-40B4-BE49-F238E27FC236}">
                  <a16:creationId xmlns:a16="http://schemas.microsoft.com/office/drawing/2014/main" id="{95545EA7-1DBF-A94D-BEEC-D05331E070BA}"/>
                </a:ext>
              </a:extLst>
            </p:cNvPr>
            <p:cNvSpPr/>
            <p:nvPr/>
          </p:nvSpPr>
          <p:spPr>
            <a:xfrm>
              <a:off x="5767576" y="-2692"/>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grpSp>
      <p:pic>
        <p:nvPicPr>
          <p:cNvPr id="5" name="Picture 4">
            <a:extLst>
              <a:ext uri="{FF2B5EF4-FFF2-40B4-BE49-F238E27FC236}">
                <a16:creationId xmlns:a16="http://schemas.microsoft.com/office/drawing/2014/main" id="{1F3883DF-3526-F640-BA6C-C8674A4D5446}"/>
              </a:ext>
            </a:extLst>
          </p:cNvPr>
          <p:cNvPicPr>
            <a:picLocks noChangeAspect="1"/>
          </p:cNvPicPr>
          <p:nvPr/>
        </p:nvPicPr>
        <p:blipFill rotWithShape="1">
          <a:blip r:embed="rId3"/>
          <a:srcRect r="11111"/>
          <a:stretch/>
        </p:blipFill>
        <p:spPr>
          <a:xfrm>
            <a:off x="609599" y="5116377"/>
            <a:ext cx="10792367" cy="1411271"/>
          </a:xfrm>
          <a:prstGeom prst="rect">
            <a:avLst/>
          </a:prstGeom>
        </p:spPr>
      </p:pic>
    </p:spTree>
    <p:extLst>
      <p:ext uri="{BB962C8B-B14F-4D97-AF65-F5344CB8AC3E}">
        <p14:creationId xmlns:p14="http://schemas.microsoft.com/office/powerpoint/2010/main" val="2062098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AB65C8-BFD5-6D4E-AB2D-5E488D33D79A}"/>
              </a:ext>
            </a:extLst>
          </p:cNvPr>
          <p:cNvSpPr/>
          <p:nvPr/>
        </p:nvSpPr>
        <p:spPr>
          <a:xfrm>
            <a:off x="5437238" y="-289"/>
            <a:ext cx="6754762"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D0482A9-1B60-2349-9AC5-8DE9E38710B6}"/>
              </a:ext>
            </a:extLst>
          </p:cNvPr>
          <p:cNvSpPr/>
          <p:nvPr/>
        </p:nvSpPr>
        <p:spPr>
          <a:xfrm>
            <a:off x="387967" y="-289"/>
            <a:ext cx="1925142" cy="383059"/>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
        <p:nvSpPr>
          <p:cNvPr id="9" name="Title 1">
            <a:extLst>
              <a:ext uri="{FF2B5EF4-FFF2-40B4-BE49-F238E27FC236}">
                <a16:creationId xmlns:a16="http://schemas.microsoft.com/office/drawing/2014/main" id="{873149F1-5D4C-0C46-B1C1-3E9016021CB6}"/>
              </a:ext>
            </a:extLst>
          </p:cNvPr>
          <p:cNvSpPr txBox="1">
            <a:spLocks/>
          </p:cNvSpPr>
          <p:nvPr/>
        </p:nvSpPr>
        <p:spPr>
          <a:xfrm>
            <a:off x="387968" y="810793"/>
            <a:ext cx="4646488" cy="18156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13" name="Picture 12" descr="Graphical user interface, application&#10;&#10;Description automatically generated">
            <a:extLst>
              <a:ext uri="{FF2B5EF4-FFF2-40B4-BE49-F238E27FC236}">
                <a16:creationId xmlns:a16="http://schemas.microsoft.com/office/drawing/2014/main" id="{D106CCBF-A16E-F842-9477-D13A24C4E065}"/>
              </a:ext>
            </a:extLst>
          </p:cNvPr>
          <p:cNvPicPr>
            <a:picLocks noChangeAspect="1"/>
          </p:cNvPicPr>
          <p:nvPr/>
        </p:nvPicPr>
        <p:blipFill>
          <a:blip r:embed="rId3"/>
          <a:stretch>
            <a:fillRect/>
          </a:stretch>
        </p:blipFill>
        <p:spPr>
          <a:xfrm>
            <a:off x="6429848" y="237775"/>
            <a:ext cx="1704198" cy="3190936"/>
          </a:xfrm>
          <a:prstGeom prst="rect">
            <a:avLst/>
          </a:prstGeom>
        </p:spPr>
      </p:pic>
      <p:sp>
        <p:nvSpPr>
          <p:cNvPr id="15" name="Oval 14">
            <a:extLst>
              <a:ext uri="{FF2B5EF4-FFF2-40B4-BE49-F238E27FC236}">
                <a16:creationId xmlns:a16="http://schemas.microsoft.com/office/drawing/2014/main" id="{CB04B7C2-26AA-F647-9102-204FD6BED4FF}"/>
              </a:ext>
            </a:extLst>
          </p:cNvPr>
          <p:cNvSpPr>
            <a:spLocks noChangeAspect="1"/>
          </p:cNvSpPr>
          <p:nvPr/>
        </p:nvSpPr>
        <p:spPr>
          <a:xfrm flipH="1" flipV="1">
            <a:off x="6571718" y="3322008"/>
            <a:ext cx="37948" cy="39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CFE978-67DE-4948-8BDB-F4E993F5088F}"/>
              </a:ext>
            </a:extLst>
          </p:cNvPr>
          <p:cNvSpPr>
            <a:spLocks noChangeAspect="1"/>
          </p:cNvSpPr>
          <p:nvPr/>
        </p:nvSpPr>
        <p:spPr>
          <a:xfrm>
            <a:off x="7020092" y="3781541"/>
            <a:ext cx="74768" cy="776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136E04-8195-D244-B92B-1C39338A60FA}"/>
              </a:ext>
            </a:extLst>
          </p:cNvPr>
          <p:cNvSpPr>
            <a:spLocks noChangeAspect="1"/>
          </p:cNvSpPr>
          <p:nvPr/>
        </p:nvSpPr>
        <p:spPr>
          <a:xfrm>
            <a:off x="7344351" y="4102242"/>
            <a:ext cx="96185" cy="999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EB3B26E-5552-5543-A030-611B820BEECA}"/>
              </a:ext>
            </a:extLst>
          </p:cNvPr>
          <p:cNvSpPr>
            <a:spLocks noChangeAspect="1"/>
          </p:cNvSpPr>
          <p:nvPr/>
        </p:nvSpPr>
        <p:spPr>
          <a:xfrm>
            <a:off x="6799092" y="3552490"/>
            <a:ext cx="54375" cy="56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831A5A2-3755-AB4F-8793-1DDCA5283F6B}"/>
              </a:ext>
            </a:extLst>
          </p:cNvPr>
          <p:cNvSpPr>
            <a:spLocks noChangeAspect="1"/>
          </p:cNvSpPr>
          <p:nvPr/>
        </p:nvSpPr>
        <p:spPr>
          <a:xfrm>
            <a:off x="7841989" y="4587996"/>
            <a:ext cx="109886" cy="114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FC197D21-2087-D241-94F4-21BC010C9D0D}"/>
              </a:ext>
            </a:extLst>
          </p:cNvPr>
          <p:cNvSpPr txBox="1">
            <a:spLocks/>
          </p:cNvSpPr>
          <p:nvPr/>
        </p:nvSpPr>
        <p:spPr>
          <a:xfrm>
            <a:off x="333698" y="1027376"/>
            <a:ext cx="4902149" cy="18940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How many checkouts </a:t>
            </a:r>
            <a:r>
              <a:rPr lang="en-US" b="1" i="1" dirty="0"/>
              <a:t>actually </a:t>
            </a:r>
            <a:r>
              <a:rPr lang="en-US" b="1" dirty="0"/>
              <a:t>succeeded? </a:t>
            </a:r>
          </a:p>
          <a:p>
            <a:endParaRPr lang="en-US" dirty="0"/>
          </a:p>
        </p:txBody>
      </p:sp>
      <p:pic>
        <p:nvPicPr>
          <p:cNvPr id="22" name="Picture 21" descr="Graphical user interface, text, application&#10;&#10;Description automatically generated">
            <a:extLst>
              <a:ext uri="{FF2B5EF4-FFF2-40B4-BE49-F238E27FC236}">
                <a16:creationId xmlns:a16="http://schemas.microsoft.com/office/drawing/2014/main" id="{7663E4FB-FDA4-1B46-B86E-7240CAB9BD23}"/>
              </a:ext>
            </a:extLst>
          </p:cNvPr>
          <p:cNvPicPr>
            <a:picLocks noChangeAspect="1"/>
          </p:cNvPicPr>
          <p:nvPr/>
        </p:nvPicPr>
        <p:blipFill>
          <a:blip r:embed="rId4"/>
          <a:stretch>
            <a:fillRect/>
          </a:stretch>
        </p:blipFill>
        <p:spPr>
          <a:xfrm>
            <a:off x="8192519" y="62270"/>
            <a:ext cx="3424127" cy="6658024"/>
          </a:xfrm>
          <a:prstGeom prst="rect">
            <a:avLst/>
          </a:prstGeom>
        </p:spPr>
      </p:pic>
      <p:pic>
        <p:nvPicPr>
          <p:cNvPr id="23" name="Picture 22" descr="Graphical user interface, text, application&#10;&#10;Description automatically generated">
            <a:extLst>
              <a:ext uri="{FF2B5EF4-FFF2-40B4-BE49-F238E27FC236}">
                <a16:creationId xmlns:a16="http://schemas.microsoft.com/office/drawing/2014/main" id="{CE330855-D9ED-874D-A9EC-23DB27343A71}"/>
              </a:ext>
            </a:extLst>
          </p:cNvPr>
          <p:cNvPicPr>
            <a:picLocks noChangeAspect="1"/>
          </p:cNvPicPr>
          <p:nvPr/>
        </p:nvPicPr>
        <p:blipFill>
          <a:blip r:embed="rId5"/>
          <a:stretch>
            <a:fillRect/>
          </a:stretch>
        </p:blipFill>
        <p:spPr>
          <a:xfrm>
            <a:off x="6363402" y="167829"/>
            <a:ext cx="1861044" cy="3256827"/>
          </a:xfrm>
          <a:prstGeom prst="rect">
            <a:avLst/>
          </a:prstGeom>
        </p:spPr>
      </p:pic>
      <p:sp>
        <p:nvSpPr>
          <p:cNvPr id="4" name="TextBox 3">
            <a:extLst>
              <a:ext uri="{FF2B5EF4-FFF2-40B4-BE49-F238E27FC236}">
                <a16:creationId xmlns:a16="http://schemas.microsoft.com/office/drawing/2014/main" id="{501C4F40-459E-B442-A5E3-B9726389B504}"/>
              </a:ext>
            </a:extLst>
          </p:cNvPr>
          <p:cNvSpPr txBox="1"/>
          <p:nvPr/>
        </p:nvSpPr>
        <p:spPr>
          <a:xfrm>
            <a:off x="387967" y="2921464"/>
            <a:ext cx="4348674" cy="3754874"/>
          </a:xfrm>
          <a:prstGeom prst="rect">
            <a:avLst/>
          </a:prstGeom>
          <a:noFill/>
        </p:spPr>
        <p:txBody>
          <a:bodyPr wrap="square" rtlCol="0">
            <a:spAutoFit/>
          </a:bodyPr>
          <a:lstStyle/>
          <a:p>
            <a:endParaRPr lang="en-US" dirty="0"/>
          </a:p>
          <a:p>
            <a:pPr marL="571500" indent="-571500">
              <a:buFont typeface="Arial" panose="020B0604020202020204" pitchFamily="34" charset="0"/>
              <a:buChar char="•"/>
            </a:pPr>
            <a:r>
              <a:rPr lang="en-US" sz="2400" dirty="0">
                <a:solidFill>
                  <a:srgbClr val="00B050"/>
                </a:solidFill>
              </a:rPr>
              <a:t>27% Succeeded </a:t>
            </a:r>
          </a:p>
          <a:p>
            <a:pPr marL="571500" indent="-571500">
              <a:buFont typeface="Arial" panose="020B0604020202020204" pitchFamily="34" charset="0"/>
              <a:buChar char="•"/>
            </a:pPr>
            <a:r>
              <a:rPr lang="en-US" sz="2400" dirty="0">
                <a:solidFill>
                  <a:schemeClr val="accent4"/>
                </a:solidFill>
              </a:rPr>
              <a:t>30% Struggled</a:t>
            </a:r>
          </a:p>
          <a:p>
            <a:pPr marL="571500" indent="-571500">
              <a:buFont typeface="Arial" panose="020B0604020202020204" pitchFamily="34" charset="0"/>
              <a:buChar char="•"/>
            </a:pPr>
            <a:r>
              <a:rPr lang="en-US" sz="2400" dirty="0">
                <a:solidFill>
                  <a:srgbClr val="FF0000"/>
                </a:solidFill>
              </a:rPr>
              <a:t>43% Failed</a:t>
            </a:r>
          </a:p>
          <a:p>
            <a:endParaRPr lang="en-US" sz="2000" dirty="0">
              <a:solidFill>
                <a:srgbClr val="FF0000"/>
              </a:solidFill>
            </a:endParaRPr>
          </a:p>
          <a:p>
            <a:r>
              <a:rPr lang="en-US" sz="1600" dirty="0"/>
              <a:t>However, this story is not true for everyone. Participants in low to medium income households observed a </a:t>
            </a:r>
            <a:r>
              <a:rPr lang="en-US" sz="1600" dirty="0">
                <a:solidFill>
                  <a:srgbClr val="FF0000"/>
                </a:solidFill>
              </a:rPr>
              <a:t>20% MORE fails than those in high income households.</a:t>
            </a:r>
          </a:p>
          <a:p>
            <a:endParaRPr lang="en-US" sz="1600" dirty="0">
              <a:solidFill>
                <a:srgbClr val="FF0000"/>
              </a:solidFill>
            </a:endParaRPr>
          </a:p>
          <a:p>
            <a:r>
              <a:rPr lang="en-US" sz="1600" dirty="0"/>
              <a:t>In this section we’ll address the differences in this outcome, but in the next section we’ll cover why this </a:t>
            </a:r>
            <a:r>
              <a:rPr lang="en-US" sz="1600" b="1" u="sng" dirty="0"/>
              <a:t>also presents different usability issues. </a:t>
            </a:r>
          </a:p>
        </p:txBody>
      </p:sp>
    </p:spTree>
    <p:extLst>
      <p:ext uri="{BB962C8B-B14F-4D97-AF65-F5344CB8AC3E}">
        <p14:creationId xmlns:p14="http://schemas.microsoft.com/office/powerpoint/2010/main" val="192092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237B3C-25D2-7B42-B20A-504F95CD86CA}"/>
              </a:ext>
            </a:extLst>
          </p:cNvPr>
          <p:cNvSpPr/>
          <p:nvPr/>
        </p:nvSpPr>
        <p:spPr>
          <a:xfrm>
            <a:off x="7700568" y="-4115"/>
            <a:ext cx="1925142" cy="383059"/>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
        <p:nvSpPr>
          <p:cNvPr id="8" name="Rectangle 7">
            <a:extLst>
              <a:ext uri="{FF2B5EF4-FFF2-40B4-BE49-F238E27FC236}">
                <a16:creationId xmlns:a16="http://schemas.microsoft.com/office/drawing/2014/main" id="{3208922F-80FD-DA46-A875-C482A779E1AD}"/>
              </a:ext>
            </a:extLst>
          </p:cNvPr>
          <p:cNvSpPr/>
          <p:nvPr/>
        </p:nvSpPr>
        <p:spPr>
          <a:xfrm>
            <a:off x="0" y="-631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11" name="Rectangle 10">
            <a:extLst>
              <a:ext uri="{FF2B5EF4-FFF2-40B4-BE49-F238E27FC236}">
                <a16:creationId xmlns:a16="http://schemas.microsoft.com/office/drawing/2014/main" id="{60D7996F-4370-0945-96D3-979471C702E0}"/>
              </a:ext>
            </a:extLst>
          </p:cNvPr>
          <p:cNvSpPr/>
          <p:nvPr/>
        </p:nvSpPr>
        <p:spPr>
          <a:xfrm>
            <a:off x="1925142" y="-40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ENGAGEMENT</a:t>
            </a:r>
          </a:p>
        </p:txBody>
      </p:sp>
      <p:sp>
        <p:nvSpPr>
          <p:cNvPr id="12" name="Rectangle 11">
            <a:extLst>
              <a:ext uri="{FF2B5EF4-FFF2-40B4-BE49-F238E27FC236}">
                <a16:creationId xmlns:a16="http://schemas.microsoft.com/office/drawing/2014/main" id="{248CE954-0AAC-AC4D-866F-65D6F17E5179}"/>
              </a:ext>
            </a:extLst>
          </p:cNvPr>
          <p:cNvSpPr/>
          <p:nvPr/>
        </p:nvSpPr>
        <p:spPr>
          <a:xfrm>
            <a:off x="3850284" y="-401"/>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
        <p:nvSpPr>
          <p:cNvPr id="13" name="Rectangle 12">
            <a:extLst>
              <a:ext uri="{FF2B5EF4-FFF2-40B4-BE49-F238E27FC236}">
                <a16:creationId xmlns:a16="http://schemas.microsoft.com/office/drawing/2014/main" id="{F952CC22-D0C5-0746-AA63-5694C9EE5FB4}"/>
              </a:ext>
            </a:extLst>
          </p:cNvPr>
          <p:cNvSpPr/>
          <p:nvPr/>
        </p:nvSpPr>
        <p:spPr>
          <a:xfrm>
            <a:off x="5775426" y="6389"/>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sp>
        <p:nvSpPr>
          <p:cNvPr id="10" name="Title 1">
            <a:extLst>
              <a:ext uri="{FF2B5EF4-FFF2-40B4-BE49-F238E27FC236}">
                <a16:creationId xmlns:a16="http://schemas.microsoft.com/office/drawing/2014/main" id="{05BAEB1B-653C-2641-AD97-2C64F304D0B0}"/>
              </a:ext>
            </a:extLst>
          </p:cNvPr>
          <p:cNvSpPr txBox="1">
            <a:spLocks/>
          </p:cNvSpPr>
          <p:nvPr/>
        </p:nvSpPr>
        <p:spPr>
          <a:xfrm>
            <a:off x="838200" y="8848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Objective Task Success is strongly related to income. </a:t>
            </a:r>
          </a:p>
        </p:txBody>
      </p:sp>
      <p:graphicFrame>
        <p:nvGraphicFramePr>
          <p:cNvPr id="14" name="Chart 13">
            <a:extLst>
              <a:ext uri="{FF2B5EF4-FFF2-40B4-BE49-F238E27FC236}">
                <a16:creationId xmlns:a16="http://schemas.microsoft.com/office/drawing/2014/main" id="{5C46E68F-1649-DF44-BB2F-667AFC113985}"/>
              </a:ext>
            </a:extLst>
          </p:cNvPr>
          <p:cNvGraphicFramePr>
            <a:graphicFrameLocks/>
          </p:cNvGraphicFramePr>
          <p:nvPr/>
        </p:nvGraphicFramePr>
        <p:xfrm>
          <a:off x="5275006" y="2210421"/>
          <a:ext cx="6199240" cy="39974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754D98F-78D1-5D4C-BB97-498364CAC383}"/>
              </a:ext>
            </a:extLst>
          </p:cNvPr>
          <p:cNvSpPr txBox="1"/>
          <p:nvPr/>
        </p:nvSpPr>
        <p:spPr>
          <a:xfrm>
            <a:off x="838200" y="2349677"/>
            <a:ext cx="4304071" cy="4524315"/>
          </a:xfrm>
          <a:prstGeom prst="rect">
            <a:avLst/>
          </a:prstGeom>
          <a:noFill/>
        </p:spPr>
        <p:txBody>
          <a:bodyPr wrap="square" rtlCol="0">
            <a:spAutoFit/>
          </a:bodyPr>
          <a:lstStyle/>
          <a:p>
            <a:pPr marL="285750" indent="-285750">
              <a:buFont typeface="Arial" panose="020B0604020202020204" pitchFamily="34" charset="0"/>
              <a:buChar char="•"/>
            </a:pPr>
            <a:r>
              <a:rPr lang="en-US" dirty="0"/>
              <a:t>The low income segment had a 10% success rate.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medium income segment ($40K – $80K) had a 20% success rate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high income segment ( &gt; $80K+) observed a 50% success rate</a:t>
            </a:r>
          </a:p>
          <a:p>
            <a:pPr marL="285750" indent="-285750">
              <a:buFont typeface="Arial" panose="020B0604020202020204" pitchFamily="34" charset="0"/>
              <a:buChar char="•"/>
            </a:pPr>
            <a:endParaRPr lang="en-US" dirty="0"/>
          </a:p>
          <a:p>
            <a:r>
              <a:rPr lang="en-US" dirty="0"/>
              <a:t>Notice that even in an </a:t>
            </a:r>
            <a:r>
              <a:rPr lang="en-US" i="1" dirty="0"/>
              <a:t>interocular test, </a:t>
            </a:r>
            <a:r>
              <a:rPr lang="en-US" dirty="0"/>
              <a:t>shows a correlation between movements towards success and higher income.</a:t>
            </a:r>
          </a:p>
          <a:p>
            <a:endParaRPr lang="en-US" dirty="0"/>
          </a:p>
          <a:p>
            <a:endParaRPr lang="en-US" dirty="0"/>
          </a:p>
          <a:p>
            <a:endParaRPr lang="en-US" dirty="0"/>
          </a:p>
          <a:p>
            <a:endParaRPr lang="en-US" dirty="0"/>
          </a:p>
        </p:txBody>
      </p:sp>
      <p:sp>
        <p:nvSpPr>
          <p:cNvPr id="6" name="Rectangle 5">
            <a:extLst>
              <a:ext uri="{FF2B5EF4-FFF2-40B4-BE49-F238E27FC236}">
                <a16:creationId xmlns:a16="http://schemas.microsoft.com/office/drawing/2014/main" id="{42F0B53E-D78A-3A43-B24E-66D83409054E}"/>
              </a:ext>
            </a:extLst>
          </p:cNvPr>
          <p:cNvSpPr/>
          <p:nvPr/>
        </p:nvSpPr>
        <p:spPr>
          <a:xfrm>
            <a:off x="7187380" y="3077497"/>
            <a:ext cx="3667433" cy="422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AC1577-CD31-D040-B1BA-6EC67EE13B6E}"/>
              </a:ext>
            </a:extLst>
          </p:cNvPr>
          <p:cNvSpPr/>
          <p:nvPr/>
        </p:nvSpPr>
        <p:spPr>
          <a:xfrm>
            <a:off x="7187380" y="4057837"/>
            <a:ext cx="3667433" cy="422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75FD07-E88F-AD4F-AA48-190090821EAC}"/>
              </a:ext>
            </a:extLst>
          </p:cNvPr>
          <p:cNvSpPr/>
          <p:nvPr/>
        </p:nvSpPr>
        <p:spPr>
          <a:xfrm>
            <a:off x="7187380" y="5013596"/>
            <a:ext cx="3667433" cy="422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0B016DD4-9037-F44B-A3E2-A6A33F133AD9}"/>
              </a:ext>
            </a:extLst>
          </p:cNvPr>
          <p:cNvSpPr/>
          <p:nvPr/>
        </p:nvSpPr>
        <p:spPr>
          <a:xfrm rot="10559824">
            <a:off x="8497541" y="930856"/>
            <a:ext cx="4283439" cy="3671224"/>
          </a:xfrm>
          <a:prstGeom prst="arc">
            <a:avLst/>
          </a:prstGeom>
          <a:ln w="3810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6EF12F3F-1ACB-384F-AFE0-0A696F96324A}"/>
              </a:ext>
            </a:extLst>
          </p:cNvPr>
          <p:cNvSpPr/>
          <p:nvPr/>
        </p:nvSpPr>
        <p:spPr>
          <a:xfrm rot="14963489">
            <a:off x="9340643" y="2139021"/>
            <a:ext cx="3293807" cy="4945626"/>
          </a:xfrm>
          <a:prstGeom prst="arc">
            <a:avLst/>
          </a:prstGeom>
          <a:ln w="381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BC73AB7B-FCA5-2343-B82A-409AE1EEA63C}"/>
              </a:ext>
            </a:extLst>
          </p:cNvPr>
          <p:cNvSpPr/>
          <p:nvPr/>
        </p:nvSpPr>
        <p:spPr>
          <a:xfrm rot="16392567">
            <a:off x="8550816" y="4625046"/>
            <a:ext cx="4036297" cy="1886036"/>
          </a:xfrm>
          <a:prstGeom prst="arc">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940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3.75E-6 3.7037E-7 L -3.75E-6 0.05741 " pathEditMode="relative" rAng="0" ptsTypes="AA">
                                      <p:cBhvr>
                                        <p:cTn id="22" dur="2000" fill="hold"/>
                                        <p:tgtEl>
                                          <p:spTgt spid="6"/>
                                        </p:tgtEl>
                                        <p:attrNameLst>
                                          <p:attrName>ppt_x</p:attrName>
                                          <p:attrName>ppt_y</p:attrName>
                                        </p:attrNameLst>
                                      </p:cBhvr>
                                      <p:rCtr x="0" y="2870"/>
                                    </p:animMotion>
                                  </p:childTnLst>
                                </p:cTn>
                              </p:par>
                              <p:par>
                                <p:cTn id="23" presetID="0" presetClass="path" presetSubtype="0" accel="50000" decel="50000" fill="hold" grpId="1" nodeType="withEffect">
                                  <p:stCondLst>
                                    <p:cond delay="0"/>
                                  </p:stCondLst>
                                  <p:childTnLst>
                                    <p:animMotion origin="layout" path="M 0 0 L 0 0.05741 " pathEditMode="relative" ptsTypes="AA">
                                      <p:cBhvr>
                                        <p:cTn id="24" dur="2000" fill="hold"/>
                                        <p:tgtEl>
                                          <p:spTgt spid="15"/>
                                        </p:tgtEl>
                                        <p:attrNameLst>
                                          <p:attrName>ppt_x</p:attrName>
                                          <p:attrName>ppt_y</p:attrName>
                                        </p:attrNameLst>
                                      </p:cBhvr>
                                    </p:animMotion>
                                  </p:childTnLst>
                                </p:cTn>
                              </p:par>
                              <p:par>
                                <p:cTn id="25" presetID="0" presetClass="path" presetSubtype="0" accel="50000" decel="50000" fill="hold" grpId="1" nodeType="withEffect">
                                  <p:stCondLst>
                                    <p:cond delay="0"/>
                                  </p:stCondLst>
                                  <p:childTnLst>
                                    <p:animMotion origin="layout" path="M -3.75E-6 4.44444E-6 L -3.75E-6 0.0574 " pathEditMode="relative" rAng="0" ptsTypes="AA">
                                      <p:cBhvr>
                                        <p:cTn id="26" dur="2000" fill="hold"/>
                                        <p:tgtEl>
                                          <p:spTgt spid="16"/>
                                        </p:tgtEl>
                                        <p:attrNameLst>
                                          <p:attrName>ppt_x</p:attrName>
                                          <p:attrName>ppt_y</p:attrName>
                                        </p:attrNameLst>
                                      </p:cBhvr>
                                      <p:rCtr x="0" y="2870"/>
                                    </p:animMotion>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dissolv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grpId="2" nodeType="clickEffect">
                                  <p:stCondLst>
                                    <p:cond delay="0"/>
                                  </p:stCondLst>
                                  <p:childTnLst>
                                    <p:animEffect transition="out" filter="dissolv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5" grpId="0" animBg="1"/>
      <p:bldP spid="15" grpId="1" animBg="1"/>
      <p:bldP spid="16" grpId="0" animBg="1"/>
      <p:bldP spid="16" grpId="1" animBg="1"/>
      <p:bldP spid="9" grpId="0" animBg="1"/>
      <p:bldP spid="9" grpId="1" animBg="1"/>
      <p:bldP spid="9" grpId="2"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16164</TotalTime>
  <Words>6009</Words>
  <Application>Microsoft Macintosh PowerPoint</Application>
  <PresentationFormat>Widescreen</PresentationFormat>
  <Paragraphs>691</Paragraphs>
  <Slides>45</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Courier New</vt:lpstr>
      <vt:lpstr>Office Theme</vt:lpstr>
      <vt:lpstr>Checkout 2.0 - M1</vt:lpstr>
      <vt:lpstr>PowerPoint Presentation</vt:lpstr>
      <vt:lpstr>PowerPoint Presentation</vt:lpstr>
      <vt:lpstr>PowerPoint Presentation</vt:lpstr>
      <vt:lpstr>PowerPoint Presentation</vt:lpstr>
      <vt:lpstr>What happened in the checkout?</vt:lpstr>
      <vt:lpstr>76% of Participants felt successful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Memorability of the total cost may aid retention.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and how did this happen?</vt:lpstr>
      <vt:lpstr>5 Email requirement needs explaining</vt:lpstr>
      <vt:lpstr>Explain the additional prices and offer alternatives</vt:lpstr>
      <vt:lpstr>Checkouts struggle after skipping around </vt:lpstr>
      <vt:lpstr>It’s not a confirmation, but it asks you to “confirm”</vt:lpstr>
      <vt:lpstr>Force proactive engagement to decrease Support Calls.</vt:lpstr>
      <vt:lpstr>PowerPoint Presentation</vt:lpstr>
      <vt:lpstr>Appendix</vt:lpstr>
      <vt:lpstr>Appendix - A</vt:lpstr>
      <vt:lpstr>PowerPoint Presentation</vt:lpstr>
      <vt:lpstr>PowerPoint Presentation</vt:lpstr>
      <vt:lpstr>PowerPoint Presentation</vt:lpstr>
      <vt:lpstr>PowerPoint Presentation</vt:lpstr>
      <vt:lpstr>PowerPoint Presentation</vt:lpstr>
      <vt:lpstr>PowerPoint Presentation</vt:lpstr>
      <vt:lpstr>Appendix - B</vt:lpstr>
      <vt:lpstr>Identifying as male, is associated with less self-reported success.</vt:lpstr>
      <vt:lpstr>Time on Task is mostly associated with Age (p&lt; 0.02, Large Effect.) </vt:lpstr>
      <vt:lpstr>PowerPoint Presentation</vt:lpstr>
      <vt:lpstr>Being interested in other live events may give more price contextualizing experiences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Vivid Seats Search Experience Compare to Competitors? </dc:title>
  <dc:creator>Dawn Procopio</dc:creator>
  <cp:lastModifiedBy>Dawn Procopio</cp:lastModifiedBy>
  <cp:revision>25</cp:revision>
  <dcterms:created xsi:type="dcterms:W3CDTF">2021-10-04T12:55:17Z</dcterms:created>
  <dcterms:modified xsi:type="dcterms:W3CDTF">2021-10-18T22:50:02Z</dcterms:modified>
</cp:coreProperties>
</file>